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92E"/>
    <a:srgbClr val="C33B3B"/>
    <a:srgbClr val="D37D7C"/>
    <a:srgbClr val="F2D9B0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383BA-7149-4927-B274-8B5AD9A7256B}" v="21" dt="2020-09-16T17:40:30.021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31" autoAdjust="0"/>
  </p:normalViewPr>
  <p:slideViewPr>
    <p:cSldViewPr snapToGrid="0">
      <p:cViewPr>
        <p:scale>
          <a:sx n="87" d="100"/>
          <a:sy n="87" d="100"/>
        </p:scale>
        <p:origin x="13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F6-4C8A-A02F-1D32ADE0C2B3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F6-4C8A-A02F-1D32ADE0C2B3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F6-4C8A-A02F-1D32ADE0C2B3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F6-4C8A-A02F-1D32ADE0C2B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F6-4C8A-A02F-1D32ADE0C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B-44E8-A94D-14F161FA0F39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B-44E8-A94D-14F161FA0F39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6B-44E8-A94D-14F161FA0F39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6B-44E8-A94D-14F161FA0F3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6B-44E8-A94D-14F161FA0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7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D0-4651-906A-C21EE51F983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D0-4651-906A-C21EE51F983F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D0-4651-906A-C21EE51F983F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9D0-4651-906A-C21EE51F983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D0-4651-906A-C21EE51F9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FE1BA-D506-40EE-B152-1FC809E35E5F}" type="datetimeFigureOut">
              <a:rPr lang="en-US" smtClean="0"/>
              <a:t>1/26/23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F6829-522D-411D-99E3-19D7738EE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2A5C-B1F3-4931-941D-123ADD0E9CE3}" type="datetimeFigureOut">
              <a:rPr lang="en-US" smtClean="0"/>
              <a:t>1/26/23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8550-2AA3-427C-8530-E6B958473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chart" Target="../charts/chart3.xml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2.xml"/><Relationship Id="rId5" Type="http://schemas.openxmlformats.org/officeDocument/2006/relationships/image" Target="../media/image4.svg"/><Relationship Id="rId15" Type="http://schemas.openxmlformats.org/officeDocument/2006/relationships/image" Target="../media/image11.png"/><Relationship Id="rId10" Type="http://schemas.openxmlformats.org/officeDocument/2006/relationships/chart" Target="../charts/chart1.xml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emhunter.com/ada-lim-n/" TargetMode="External"/><Relationship Id="rId13" Type="http://schemas.openxmlformats.org/officeDocument/2006/relationships/hyperlink" Target="https://poets.org/poem/fish-2?mbd=1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poets.org/print/poem/e1115d4a-e783-48dd-9b18-3ee4868f79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tumblr.com/share/link?url=https%3A%2F%2Fpoets.org%2Fpoem%2Ffish-2&amp;name=The%20Fish" TargetMode="External"/><Relationship Id="rId5" Type="http://schemas.openxmlformats.org/officeDocument/2006/relationships/image" Target="../media/image4.svg"/><Relationship Id="rId10" Type="http://schemas.openxmlformats.org/officeDocument/2006/relationships/hyperlink" Target="https://twitter.com/share?text=The%20Fish&amp;url=https%3A%2F%2Fpoets.org%2Fpoem%2Ffish-2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facebook.com/sharer.php?u=https%3A%2F%2Fpoets.org%2Fpoem%2Ffish-2&amp;t=The%20Fis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 descr="Pencil Tip">
            <a:extLst>
              <a:ext uri="{FF2B5EF4-FFF2-40B4-BE49-F238E27FC236}">
                <a16:creationId xmlns:a16="http://schemas.microsoft.com/office/drawing/2014/main" id="{8096D734-9A18-4CDD-8E63-5B1E0374F1A6}"/>
              </a:ext>
            </a:extLst>
          </p:cNvPr>
          <p:cNvGrpSpPr/>
          <p:nvPr/>
        </p:nvGrpSpPr>
        <p:grpSpPr>
          <a:xfrm>
            <a:off x="5558269" y="720930"/>
            <a:ext cx="1083443" cy="866251"/>
            <a:chOff x="5558269" y="2683246"/>
            <a:chExt cx="1083443" cy="866251"/>
          </a:xfrm>
        </p:grpSpPr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B860C96A-5919-427D-ACDC-5B4ABDC6E4B8}"/>
                </a:ext>
              </a:extLst>
            </p:cNvPr>
            <p:cNvSpPr/>
            <p:nvPr/>
          </p:nvSpPr>
          <p:spPr>
            <a:xfrm rot="10800000" flipH="1">
              <a:off x="5558269" y="2683247"/>
              <a:ext cx="1083443" cy="866250"/>
            </a:xfrm>
            <a:prstGeom prst="downArrow">
              <a:avLst>
                <a:gd name="adj1" fmla="val 100000"/>
                <a:gd name="adj2" fmla="val 72228"/>
              </a:avLst>
            </a:prstGeom>
            <a:gradFill>
              <a:gsLst>
                <a:gs pos="0">
                  <a:srgbClr val="F2D9B0"/>
                </a:gs>
                <a:gs pos="31000">
                  <a:srgbClr val="CFBF9D"/>
                </a:gs>
                <a:gs pos="67000">
                  <a:srgbClr val="F2D9B0"/>
                </a:gs>
                <a:gs pos="100000">
                  <a:srgbClr val="CEAA6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0A2F263-68FD-41AC-9E8F-145F5952DFEA}"/>
                </a:ext>
              </a:extLst>
            </p:cNvPr>
            <p:cNvSpPr/>
            <p:nvPr/>
          </p:nvSpPr>
          <p:spPr>
            <a:xfrm>
              <a:off x="5948483" y="2683246"/>
              <a:ext cx="303016" cy="174988"/>
            </a:xfrm>
            <a:custGeom>
              <a:avLst/>
              <a:gdLst>
                <a:gd name="connsiteX0" fmla="*/ 151508 w 303016"/>
                <a:gd name="connsiteY0" fmla="*/ 0 h 174988"/>
                <a:gd name="connsiteX1" fmla="*/ 303016 w 303016"/>
                <a:gd name="connsiteY1" fmla="*/ 174988 h 174988"/>
                <a:gd name="connsiteX2" fmla="*/ 0 w 303016"/>
                <a:gd name="connsiteY2" fmla="*/ 174988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016" h="174988">
                  <a:moveTo>
                    <a:pt x="151508" y="0"/>
                  </a:moveTo>
                  <a:lnTo>
                    <a:pt x="303016" y="174988"/>
                  </a:lnTo>
                  <a:lnTo>
                    <a:pt x="0" y="174988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 descr="Pencil Section">
            <a:extLst>
              <a:ext uri="{FF2B5EF4-FFF2-40B4-BE49-F238E27FC236}">
                <a16:creationId xmlns:a16="http://schemas.microsoft.com/office/drawing/2014/main" id="{8C5CFB96-05C7-4060-B6EA-87F284A06808}"/>
              </a:ext>
            </a:extLst>
          </p:cNvPr>
          <p:cNvGrpSpPr/>
          <p:nvPr/>
        </p:nvGrpSpPr>
        <p:grpSpPr>
          <a:xfrm rot="10800000" flipH="1">
            <a:off x="5559821" y="1228420"/>
            <a:ext cx="1081893" cy="5945311"/>
            <a:chOff x="720000" y="5200650"/>
            <a:chExt cx="1440000" cy="3600000"/>
          </a:xfrm>
        </p:grpSpPr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539DCB09-D489-4AEF-A57A-4276E752CEA5}"/>
                </a:ext>
              </a:extLst>
            </p:cNvPr>
            <p:cNvSpPr/>
            <p:nvPr/>
          </p:nvSpPr>
          <p:spPr>
            <a:xfrm>
              <a:off x="72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B6433480-891A-4EB9-865B-9B1BBD57D290}"/>
                </a:ext>
              </a:extLst>
            </p:cNvPr>
            <p:cNvSpPr/>
            <p:nvPr/>
          </p:nvSpPr>
          <p:spPr>
            <a:xfrm>
              <a:off x="108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B446CB75-8164-4D77-8F31-A19689A43099}"/>
                </a:ext>
              </a:extLst>
            </p:cNvPr>
            <p:cNvSpPr/>
            <p:nvPr/>
          </p:nvSpPr>
          <p:spPr>
            <a:xfrm>
              <a:off x="144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AB2BEF8A-0269-4173-AA05-AB31BEADFAC1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90" name="Group 89" descr="Pencil Ribbon">
            <a:extLst>
              <a:ext uri="{FF2B5EF4-FFF2-40B4-BE49-F238E27FC236}">
                <a16:creationId xmlns:a16="http://schemas.microsoft.com/office/drawing/2014/main" id="{FAB42E28-35EA-4CE9-AD4D-037811A2670C}"/>
              </a:ext>
            </a:extLst>
          </p:cNvPr>
          <p:cNvGrpSpPr/>
          <p:nvPr/>
        </p:nvGrpSpPr>
        <p:grpSpPr>
          <a:xfrm>
            <a:off x="5431318" y="3329081"/>
            <a:ext cx="1329075" cy="1709685"/>
            <a:chOff x="5423088" y="5459207"/>
            <a:chExt cx="1329075" cy="17096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D2CC921-A04F-47C0-BBDB-AA5EC0BA41A1}"/>
                </a:ext>
              </a:extLst>
            </p:cNvPr>
            <p:cNvSpPr/>
            <p:nvPr/>
          </p:nvSpPr>
          <p:spPr>
            <a:xfrm rot="16200000">
              <a:off x="6174403" y="5918289"/>
              <a:ext cx="1036842" cy="118678"/>
            </a:xfrm>
            <a:custGeom>
              <a:avLst/>
              <a:gdLst>
                <a:gd name="connsiteX0" fmla="*/ 1005567 w 1005567"/>
                <a:gd name="connsiteY0" fmla="*/ 0 h 118678"/>
                <a:gd name="connsiteX1" fmla="*/ 1005567 w 1005567"/>
                <a:gd name="connsiteY1" fmla="*/ 118384 h 118678"/>
                <a:gd name="connsiteX2" fmla="*/ 152953 w 1005567"/>
                <a:gd name="connsiteY2" fmla="*/ 118384 h 118678"/>
                <a:gd name="connsiteX3" fmla="*/ 151765 w 1005567"/>
                <a:gd name="connsiteY3" fmla="*/ 118678 h 118678"/>
                <a:gd name="connsiteX4" fmla="*/ 149847 w 1005567"/>
                <a:gd name="connsiteY4" fmla="*/ 118384 h 118678"/>
                <a:gd name="connsiteX5" fmla="*/ 98080 w 1005567"/>
                <a:gd name="connsiteY5" fmla="*/ 110463 h 118678"/>
                <a:gd name="connsiteX6" fmla="*/ 17770 w 1005567"/>
                <a:gd name="connsiteY6" fmla="*/ 37613 h 118678"/>
                <a:gd name="connsiteX7" fmla="*/ 0 w 1005567"/>
                <a:gd name="connsiteY7" fmla="*/ 0 h 11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567" h="118678">
                  <a:moveTo>
                    <a:pt x="1005567" y="0"/>
                  </a:moveTo>
                  <a:lnTo>
                    <a:pt x="1005567" y="118384"/>
                  </a:lnTo>
                  <a:lnTo>
                    <a:pt x="152953" y="118384"/>
                  </a:lnTo>
                  <a:lnTo>
                    <a:pt x="151765" y="118678"/>
                  </a:lnTo>
                  <a:lnTo>
                    <a:pt x="149847" y="118384"/>
                  </a:lnTo>
                  <a:cubicBezTo>
                    <a:pt x="132591" y="115744"/>
                    <a:pt x="139149" y="120250"/>
                    <a:pt x="98080" y="110463"/>
                  </a:cubicBezTo>
                  <a:cubicBezTo>
                    <a:pt x="63948" y="98234"/>
                    <a:pt x="34481" y="72985"/>
                    <a:pt x="17770" y="3761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66B5788-E2E0-48F2-9B93-6D16F2940765}"/>
                </a:ext>
              </a:extLst>
            </p:cNvPr>
            <p:cNvSpPr/>
            <p:nvPr/>
          </p:nvSpPr>
          <p:spPr>
            <a:xfrm rot="16200000">
              <a:off x="5393104" y="7011957"/>
              <a:ext cx="186919" cy="126952"/>
            </a:xfrm>
            <a:custGeom>
              <a:avLst/>
              <a:gdLst>
                <a:gd name="connsiteX0" fmla="*/ 186919 w 186919"/>
                <a:gd name="connsiteY0" fmla="*/ 0 h 125314"/>
                <a:gd name="connsiteX1" fmla="*/ 186919 w 186919"/>
                <a:gd name="connsiteY1" fmla="*/ 125314 h 125314"/>
                <a:gd name="connsiteX2" fmla="*/ 0 w 186919"/>
                <a:gd name="connsiteY2" fmla="*/ 125314 h 125314"/>
                <a:gd name="connsiteX3" fmla="*/ 7831 w 186919"/>
                <a:gd name="connsiteY3" fmla="*/ 86525 h 125314"/>
                <a:gd name="connsiteX4" fmla="*/ 138367 w 186919"/>
                <a:gd name="connsiteY4" fmla="*/ 0 h 12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" h="125314">
                  <a:moveTo>
                    <a:pt x="186919" y="0"/>
                  </a:moveTo>
                  <a:lnTo>
                    <a:pt x="186919" y="125314"/>
                  </a:lnTo>
                  <a:lnTo>
                    <a:pt x="0" y="125314"/>
                  </a:lnTo>
                  <a:lnTo>
                    <a:pt x="7831" y="86525"/>
                  </a:lnTo>
                  <a:cubicBezTo>
                    <a:pt x="29338" y="35678"/>
                    <a:pt x="79686" y="0"/>
                    <a:pt x="1383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Parallelogram 65">
              <a:extLst>
                <a:ext uri="{FF2B5EF4-FFF2-40B4-BE49-F238E27FC236}">
                  <a16:creationId xmlns:a16="http://schemas.microsoft.com/office/drawing/2014/main" id="{A18CFA55-058C-4633-83E7-611FE3036453}"/>
                </a:ext>
              </a:extLst>
            </p:cNvPr>
            <p:cNvSpPr/>
            <p:nvPr/>
          </p:nvSpPr>
          <p:spPr>
            <a:xfrm rot="16200000" flipH="1">
              <a:off x="5710180" y="6182300"/>
              <a:ext cx="763161" cy="1083445"/>
            </a:xfrm>
            <a:prstGeom prst="parallelogram">
              <a:avLst>
                <a:gd name="adj" fmla="val 72728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238853DE-EC73-4814-B7EE-3EF80DCDA05E}"/>
                </a:ext>
              </a:extLst>
            </p:cNvPr>
            <p:cNvSpPr/>
            <p:nvPr/>
          </p:nvSpPr>
          <p:spPr>
            <a:xfrm rot="16200000" flipH="1">
              <a:off x="5294044" y="5588541"/>
              <a:ext cx="1587453" cy="1328785"/>
            </a:xfrm>
            <a:prstGeom prst="parallelogram">
              <a:avLst>
                <a:gd name="adj" fmla="val 512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045" name="Graphic 1044" descr="Backpack">
            <a:extLst>
              <a:ext uri="{FF2B5EF4-FFF2-40B4-BE49-F238E27FC236}">
                <a16:creationId xmlns:a16="http://schemas.microsoft.com/office/drawing/2014/main" id="{C6AC993A-DD3F-428F-87C7-A85222811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982236">
            <a:off x="5860707" y="3890027"/>
            <a:ext cx="469232" cy="469232"/>
          </a:xfrm>
          <a:prstGeom prst="rect">
            <a:avLst/>
          </a:prstGeom>
        </p:spPr>
      </p:pic>
      <p:grpSp>
        <p:nvGrpSpPr>
          <p:cNvPr id="54" name="Group 53" descr="Pencil Section">
            <a:extLst>
              <a:ext uri="{FF2B5EF4-FFF2-40B4-BE49-F238E27FC236}">
                <a16:creationId xmlns:a16="http://schemas.microsoft.com/office/drawing/2014/main" id="{5DCE6B97-B14E-4696-83E1-484FD5CE661D}"/>
              </a:ext>
            </a:extLst>
          </p:cNvPr>
          <p:cNvGrpSpPr/>
          <p:nvPr/>
        </p:nvGrpSpPr>
        <p:grpSpPr>
          <a:xfrm rot="10800000" flipH="1">
            <a:off x="5559821" y="6941674"/>
            <a:ext cx="1081891" cy="333124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55" name="Arrow: Down 54">
              <a:extLst>
                <a:ext uri="{FF2B5EF4-FFF2-40B4-BE49-F238E27FC236}">
                  <a16:creationId xmlns:a16="http://schemas.microsoft.com/office/drawing/2014/main" id="{3720879D-EA4C-48EC-BA7A-92D1722ED1A0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4807F6A6-6CF1-4185-8B9E-3A7DBC1DC9EF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Arrow: Down 56">
              <a:extLst>
                <a:ext uri="{FF2B5EF4-FFF2-40B4-BE49-F238E27FC236}">
                  <a16:creationId xmlns:a16="http://schemas.microsoft.com/office/drawing/2014/main" id="{91463D4C-E169-4CD7-9CF1-C735695BB472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FC0AA29E-FA9E-4076-B620-02F17C95AB09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 descr="Pencil Section">
            <a:extLst>
              <a:ext uri="{FF2B5EF4-FFF2-40B4-BE49-F238E27FC236}">
                <a16:creationId xmlns:a16="http://schemas.microsoft.com/office/drawing/2014/main" id="{FA67B8CC-BADB-480B-99C6-F0315E487428}"/>
              </a:ext>
            </a:extLst>
          </p:cNvPr>
          <p:cNvGrpSpPr/>
          <p:nvPr/>
        </p:nvGrpSpPr>
        <p:grpSpPr>
          <a:xfrm rot="10800000" flipH="1">
            <a:off x="5559821" y="10011198"/>
            <a:ext cx="1081891" cy="356383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62" name="Arrow: Down 61">
              <a:extLst>
                <a:ext uri="{FF2B5EF4-FFF2-40B4-BE49-F238E27FC236}">
                  <a16:creationId xmlns:a16="http://schemas.microsoft.com/office/drawing/2014/main" id="{687F0286-720F-48E5-B93C-F7339BD4878D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Arrow: Down 62">
              <a:extLst>
                <a:ext uri="{FF2B5EF4-FFF2-40B4-BE49-F238E27FC236}">
                  <a16:creationId xmlns:a16="http://schemas.microsoft.com/office/drawing/2014/main" id="{337DFB87-CFFE-49F4-B7B0-319AF30FC696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994ECC7C-6411-4822-923E-7327528677DD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Arrow: Down 64">
              <a:extLst>
                <a:ext uri="{FF2B5EF4-FFF2-40B4-BE49-F238E27FC236}">
                  <a16:creationId xmlns:a16="http://schemas.microsoft.com/office/drawing/2014/main" id="{38DF508B-21CB-4DAC-988D-D192B1CF236C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 descr="Pencil Eraser">
            <a:extLst>
              <a:ext uri="{FF2B5EF4-FFF2-40B4-BE49-F238E27FC236}">
                <a16:creationId xmlns:a16="http://schemas.microsoft.com/office/drawing/2014/main" id="{C1260421-D92C-4E2E-88CD-E4D9C935FEA5}"/>
              </a:ext>
            </a:extLst>
          </p:cNvPr>
          <p:cNvGrpSpPr/>
          <p:nvPr/>
        </p:nvGrpSpPr>
        <p:grpSpPr>
          <a:xfrm>
            <a:off x="5558272" y="13575035"/>
            <a:ext cx="1083442" cy="863524"/>
            <a:chOff x="5554279" y="11106364"/>
            <a:chExt cx="1083442" cy="8635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39231F-8AA0-47CC-9B7B-82EAF40A3A8D}"/>
                </a:ext>
              </a:extLst>
            </p:cNvPr>
            <p:cNvSpPr/>
            <p:nvPr/>
          </p:nvSpPr>
          <p:spPr>
            <a:xfrm rot="10800000" flipH="1">
              <a:off x="5554279" y="11106364"/>
              <a:ext cx="1083442" cy="484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Top Corners Rounded 28">
              <a:extLst>
                <a:ext uri="{FF2B5EF4-FFF2-40B4-BE49-F238E27FC236}">
                  <a16:creationId xmlns:a16="http://schemas.microsoft.com/office/drawing/2014/main" id="{3D1EA64C-5006-4013-9C14-9A1F00DE6C98}"/>
                </a:ext>
              </a:extLst>
            </p:cNvPr>
            <p:cNvSpPr/>
            <p:nvPr/>
          </p:nvSpPr>
          <p:spPr>
            <a:xfrm rot="10800000" flipH="1">
              <a:off x="5554279" y="11590606"/>
              <a:ext cx="1083442" cy="379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563BB47-CEF7-454E-BF04-B9383994F31A}"/>
                </a:ext>
              </a:extLst>
            </p:cNvPr>
            <p:cNvSpPr/>
            <p:nvPr/>
          </p:nvSpPr>
          <p:spPr>
            <a:xfrm rot="10800000" flipH="1">
              <a:off x="5554279" y="11501012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BFC936-E991-4F9F-8385-770D4414AA4B}"/>
                </a:ext>
              </a:extLst>
            </p:cNvPr>
            <p:cNvSpPr/>
            <p:nvPr/>
          </p:nvSpPr>
          <p:spPr>
            <a:xfrm rot="10800000" flipH="1">
              <a:off x="5554279" y="11420788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BDA4819-792D-4D2C-B416-C6FB5733E3F2}"/>
                </a:ext>
              </a:extLst>
            </p:cNvPr>
            <p:cNvSpPr/>
            <p:nvPr/>
          </p:nvSpPr>
          <p:spPr>
            <a:xfrm rot="10800000" flipH="1">
              <a:off x="5554279" y="11340564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 descr="Header Graphic">
            <a:extLst>
              <a:ext uri="{FF2B5EF4-FFF2-40B4-BE49-F238E27FC236}">
                <a16:creationId xmlns:a16="http://schemas.microsoft.com/office/drawing/2014/main" id="{181D94F2-1E93-4B71-A78B-37D4B024053C}"/>
              </a:ext>
            </a:extLst>
          </p:cNvPr>
          <p:cNvGrpSpPr/>
          <p:nvPr/>
        </p:nvGrpSpPr>
        <p:grpSpPr>
          <a:xfrm>
            <a:off x="-7141" y="5532749"/>
            <a:ext cx="6919329" cy="3102732"/>
            <a:chOff x="-7141" y="5532749"/>
            <a:chExt cx="6919329" cy="2201057"/>
          </a:xfrm>
        </p:grpSpPr>
        <p:sp>
          <p:nvSpPr>
            <p:cNvPr id="190" name="Isosceles Triangle 189">
              <a:extLst>
                <a:ext uri="{FF2B5EF4-FFF2-40B4-BE49-F238E27FC236}">
                  <a16:creationId xmlns:a16="http://schemas.microsoft.com/office/drawing/2014/main" id="{F3581DBC-9696-4462-B3C5-767EE02860DC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72ABDA0-C156-472C-B9ED-6805DC489C86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0D300D7F-079C-4116-A792-BD36BA3AEDE4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D1A8F03-661A-46F2-BBC9-78FA1AE202DB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4" name="TextBox 193">
            <a:extLst>
              <a:ext uri="{FF2B5EF4-FFF2-40B4-BE49-F238E27FC236}">
                <a16:creationId xmlns:a16="http://schemas.microsoft.com/office/drawing/2014/main" id="{DB4B2506-C8BD-467C-A8A9-4B23C0D3552E}"/>
              </a:ext>
            </a:extLst>
          </p:cNvPr>
          <p:cNvSpPr txBox="1"/>
          <p:nvPr/>
        </p:nvSpPr>
        <p:spPr>
          <a:xfrm>
            <a:off x="1075323" y="5393861"/>
            <a:ext cx="6824297" cy="2069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2800" b="1" spc="-3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b="1" spc="-3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Foundation of Creative Writing?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557E8AC8-4028-4FD4-93C6-1F9ABB601197}"/>
              </a:ext>
            </a:extLst>
          </p:cNvPr>
          <p:cNvSpPr txBox="1"/>
          <p:nvPr/>
        </p:nvSpPr>
        <p:spPr>
          <a:xfrm>
            <a:off x="1162521" y="6066520"/>
            <a:ext cx="546450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IMAGERY</a:t>
            </a:r>
            <a:endParaRPr lang="en-US" sz="9600" b="1" noProof="1">
              <a:solidFill>
                <a:srgbClr val="FF0000"/>
              </a:solidFill>
            </a:endParaRPr>
          </a:p>
        </p:txBody>
      </p: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EDE67141-2993-4412-A65C-1A5893653F11}"/>
              </a:ext>
            </a:extLst>
          </p:cNvPr>
          <p:cNvGrpSpPr/>
          <p:nvPr/>
        </p:nvGrpSpPr>
        <p:grpSpPr>
          <a:xfrm>
            <a:off x="6560668" y="3251886"/>
            <a:ext cx="4851819" cy="3737143"/>
            <a:chOff x="673698" y="-1287155"/>
            <a:chExt cx="4851819" cy="3737143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025D5D5-CF94-406F-9B0D-1B6A88C449C9}"/>
                </a:ext>
              </a:extLst>
            </p:cNvPr>
            <p:cNvSpPr txBox="1"/>
            <p:nvPr/>
          </p:nvSpPr>
          <p:spPr>
            <a:xfrm>
              <a:off x="673698" y="1834435"/>
              <a:ext cx="4337029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US" sz="4000" noProof="1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56AA3C66-F9A9-40B8-9160-E15AA87DF7DA}"/>
                </a:ext>
              </a:extLst>
            </p:cNvPr>
            <p:cNvSpPr txBox="1"/>
            <p:nvPr/>
          </p:nvSpPr>
          <p:spPr>
            <a:xfrm>
              <a:off x="1188488" y="-1287155"/>
              <a:ext cx="4337029" cy="135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4400" dirty="0"/>
                <a:t>What Are the Tools of Imagery?</a:t>
              </a:r>
            </a:p>
          </p:txBody>
        </p:sp>
      </p:grpSp>
      <p:grpSp>
        <p:nvGrpSpPr>
          <p:cNvPr id="1034" name="Group 1033" title="Section Title">
            <a:extLst>
              <a:ext uri="{FF2B5EF4-FFF2-40B4-BE49-F238E27FC236}">
                <a16:creationId xmlns:a16="http://schemas.microsoft.com/office/drawing/2014/main" id="{20434B85-96ED-49B6-9A09-5BF47EF578EA}"/>
              </a:ext>
            </a:extLst>
          </p:cNvPr>
          <p:cNvGrpSpPr/>
          <p:nvPr/>
        </p:nvGrpSpPr>
        <p:grpSpPr>
          <a:xfrm>
            <a:off x="5431608" y="1808620"/>
            <a:ext cx="4221287" cy="1116695"/>
            <a:chOff x="5431608" y="4234169"/>
            <a:chExt cx="4221287" cy="111669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706127D-A2D7-44C8-9AF6-2705A19F487B}"/>
                </a:ext>
              </a:extLst>
            </p:cNvPr>
            <p:cNvSpPr/>
            <p:nvPr/>
          </p:nvSpPr>
          <p:spPr>
            <a:xfrm rot="16200000">
              <a:off x="7971542" y="3805037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3D83180-0EA1-4C3E-A2CB-0156B818A52D}"/>
                </a:ext>
              </a:extLst>
            </p:cNvPr>
            <p:cNvSpPr/>
            <p:nvPr/>
          </p:nvSpPr>
          <p:spPr>
            <a:xfrm rot="16200000">
              <a:off x="5384583" y="5119448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384250D-16D1-4C6E-9289-B0F638D91617}"/>
                </a:ext>
              </a:extLst>
            </p:cNvPr>
            <p:cNvSpPr/>
            <p:nvPr/>
          </p:nvSpPr>
          <p:spPr>
            <a:xfrm>
              <a:off x="5558271" y="5099224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403C72BC-017E-4889-86F3-EE29B4D8167C}"/>
                </a:ext>
              </a:extLst>
            </p:cNvPr>
            <p:cNvSpPr/>
            <p:nvPr/>
          </p:nvSpPr>
          <p:spPr>
            <a:xfrm rot="16200000">
              <a:off x="7092252" y="2573525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DD96DC5-58F2-4DBD-8B2D-5E2C271130E4}"/>
                </a:ext>
              </a:extLst>
            </p:cNvPr>
            <p:cNvSpPr txBox="1"/>
            <p:nvPr/>
          </p:nvSpPr>
          <p:spPr>
            <a:xfrm>
              <a:off x="6372940" y="4324167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44000" tIns="0" rIns="144000" bIns="0" rtlCol="0" anchor="ctr">
              <a:no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badi" panose="020B0604020104020204" pitchFamily="34" charset="0"/>
                </a:rPr>
                <a:t>What is Imagery?</a:t>
              </a:r>
              <a:endParaRPr lang="en-US" sz="2400" noProof="1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</p:grpSp>
      <p:sp>
        <p:nvSpPr>
          <p:cNvPr id="1041" name="TextBox 1040">
            <a:extLst>
              <a:ext uri="{FF2B5EF4-FFF2-40B4-BE49-F238E27FC236}">
                <a16:creationId xmlns:a16="http://schemas.microsoft.com/office/drawing/2014/main" id="{BF692857-62E3-483F-A263-AE58A9C07C3A}"/>
              </a:ext>
            </a:extLst>
          </p:cNvPr>
          <p:cNvSpPr txBox="1"/>
          <p:nvPr/>
        </p:nvSpPr>
        <p:spPr>
          <a:xfrm>
            <a:off x="1574310" y="1288571"/>
            <a:ext cx="4487603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en-US" sz="2800" dirty="0">
                <a:highlight>
                  <a:srgbClr val="FFFF00"/>
                </a:highlight>
                <a:latin typeface="Abadi Extra Light" panose="020B0204020104020204" pitchFamily="34" charset="0"/>
              </a:rPr>
              <a:t>Word pictures used to communicate feelings, experiences, observations, people, places, or ideas.</a:t>
            </a:r>
          </a:p>
        </p:txBody>
      </p:sp>
      <p:grpSp>
        <p:nvGrpSpPr>
          <p:cNvPr id="1038" name="Group 1037" descr="Icon Device&#10;">
            <a:extLst>
              <a:ext uri="{FF2B5EF4-FFF2-40B4-BE49-F238E27FC236}">
                <a16:creationId xmlns:a16="http://schemas.microsoft.com/office/drawing/2014/main" id="{E9D88B68-15C1-4E2A-9B7E-58D9787E6AEF}"/>
              </a:ext>
            </a:extLst>
          </p:cNvPr>
          <p:cNvGrpSpPr/>
          <p:nvPr/>
        </p:nvGrpSpPr>
        <p:grpSpPr>
          <a:xfrm>
            <a:off x="5576267" y="1962363"/>
            <a:ext cx="650318" cy="592512"/>
            <a:chOff x="5576267" y="4387912"/>
            <a:chExt cx="650318" cy="592512"/>
          </a:xfrm>
        </p:grpSpPr>
        <p:pic>
          <p:nvPicPr>
            <p:cNvPr id="138" name="Graphic 137" descr="Icon Placeholder">
              <a:extLst>
                <a:ext uri="{FF2B5EF4-FFF2-40B4-BE49-F238E27FC236}">
                  <a16:creationId xmlns:a16="http://schemas.microsoft.com/office/drawing/2014/main" id="{AD30BB2A-552E-417C-A91F-6A4633B7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76267" y="4387912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5" name="Graphic 124" descr="Back">
              <a:extLst>
                <a:ext uri="{FF2B5EF4-FFF2-40B4-BE49-F238E27FC236}">
                  <a16:creationId xmlns:a16="http://schemas.microsoft.com/office/drawing/2014/main" id="{5B2CBC3C-ADFD-46E9-8879-B44F4DC95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5707529" y="4490271"/>
              <a:ext cx="387795" cy="387795"/>
            </a:xfrm>
            <a:prstGeom prst="rect">
              <a:avLst/>
            </a:prstGeom>
          </p:spPr>
        </p:pic>
      </p:grpSp>
      <p:grpSp>
        <p:nvGrpSpPr>
          <p:cNvPr id="1033" name="Group 1032" title="Section Title">
            <a:extLst>
              <a:ext uri="{FF2B5EF4-FFF2-40B4-BE49-F238E27FC236}">
                <a16:creationId xmlns:a16="http://schemas.microsoft.com/office/drawing/2014/main" id="{168FEE9B-244F-461A-8768-B88D8905D1A7}"/>
              </a:ext>
            </a:extLst>
          </p:cNvPr>
          <p:cNvGrpSpPr/>
          <p:nvPr/>
        </p:nvGrpSpPr>
        <p:grpSpPr>
          <a:xfrm>
            <a:off x="264249" y="7935464"/>
            <a:ext cx="6507573" cy="1116002"/>
            <a:chOff x="271869" y="8047174"/>
            <a:chExt cx="6507573" cy="1116002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FC0EEE8-C40B-4479-B5D1-582225DFE69B}"/>
                </a:ext>
              </a:extLst>
            </p:cNvPr>
            <p:cNvSpPr/>
            <p:nvPr/>
          </p:nvSpPr>
          <p:spPr>
            <a:xfrm rot="5400000" flipH="1">
              <a:off x="4023509" y="7617349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809C40-37D7-4C01-99D6-448B60F76186}"/>
                </a:ext>
              </a:extLst>
            </p:cNvPr>
            <p:cNvSpPr/>
            <p:nvPr/>
          </p:nvSpPr>
          <p:spPr>
            <a:xfrm rot="5400000" flipH="1">
              <a:off x="6600996" y="8932453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9A90CE3-0D00-4B6C-AD0A-81A141B5BCC6}"/>
                </a:ext>
              </a:extLst>
            </p:cNvPr>
            <p:cNvSpPr/>
            <p:nvPr/>
          </p:nvSpPr>
          <p:spPr>
            <a:xfrm flipH="1">
              <a:off x="5569337" y="8912229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Rectangle: Top Corners Rounded 155">
              <a:extLst>
                <a:ext uri="{FF2B5EF4-FFF2-40B4-BE49-F238E27FC236}">
                  <a16:creationId xmlns:a16="http://schemas.microsoft.com/office/drawing/2014/main" id="{BA4B72FA-1E94-4508-9187-5AFBF6572020}"/>
                </a:ext>
              </a:extLst>
            </p:cNvPr>
            <p:cNvSpPr/>
            <p:nvPr/>
          </p:nvSpPr>
          <p:spPr>
            <a:xfrm rot="5400000" flipH="1">
              <a:off x="4218799" y="6386530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DE0CE38-8A60-4088-BAD5-266B36DC80E3}"/>
                </a:ext>
              </a:extLst>
            </p:cNvPr>
            <p:cNvSpPr txBox="1"/>
            <p:nvPr/>
          </p:nvSpPr>
          <p:spPr>
            <a:xfrm flipH="1">
              <a:off x="271869" y="8137172"/>
              <a:ext cx="5566242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44000" tIns="0" rIns="144000" bIns="0" rtlCol="0" anchor="ctr">
              <a:no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+mj-lt"/>
                </a:rPr>
                <a:t>Sensory Imagery</a:t>
              </a:r>
              <a:endParaRPr lang="en-US" sz="2800" noProof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39" name="Group 1038" descr="Icon Device&#10;">
            <a:extLst>
              <a:ext uri="{FF2B5EF4-FFF2-40B4-BE49-F238E27FC236}">
                <a16:creationId xmlns:a16="http://schemas.microsoft.com/office/drawing/2014/main" id="{1B8285A2-D191-40C1-AC32-23BB73D18BBF}"/>
              </a:ext>
            </a:extLst>
          </p:cNvPr>
          <p:cNvGrpSpPr/>
          <p:nvPr/>
        </p:nvGrpSpPr>
        <p:grpSpPr>
          <a:xfrm>
            <a:off x="5736754" y="8089207"/>
            <a:ext cx="650318" cy="592512"/>
            <a:chOff x="5976846" y="8200917"/>
            <a:chExt cx="650318" cy="592512"/>
          </a:xfrm>
        </p:grpSpPr>
        <p:pic>
          <p:nvPicPr>
            <p:cNvPr id="158" name="Graphic 157" descr="Icon Placeholder">
              <a:extLst>
                <a:ext uri="{FF2B5EF4-FFF2-40B4-BE49-F238E27FC236}">
                  <a16:creationId xmlns:a16="http://schemas.microsoft.com/office/drawing/2014/main" id="{DADDA273-680D-4592-93B4-355FF1630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7" name="Graphic 126" descr="Sign language">
              <a:extLst>
                <a:ext uri="{FF2B5EF4-FFF2-40B4-BE49-F238E27FC236}">
                  <a16:creationId xmlns:a16="http://schemas.microsoft.com/office/drawing/2014/main" id="{20F469E7-012C-4E5D-BD85-673A06611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ED298D9E-0B75-4690-9126-401F398C359E}"/>
              </a:ext>
            </a:extLst>
          </p:cNvPr>
          <p:cNvSpPr txBox="1"/>
          <p:nvPr/>
        </p:nvSpPr>
        <p:spPr>
          <a:xfrm>
            <a:off x="2726807" y="9091286"/>
            <a:ext cx="248650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Creates a mood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noProof="1">
                <a:highlight>
                  <a:srgbClr val="FFFF00"/>
                </a:highlight>
              </a:rPr>
              <a:t>Affects reader’s emotions</a:t>
            </a:r>
          </a:p>
        </p:txBody>
      </p:sp>
      <p:sp>
        <p:nvSpPr>
          <p:cNvPr id="1042" name="Right Brace 1041" descr="Brace">
            <a:extLst>
              <a:ext uri="{FF2B5EF4-FFF2-40B4-BE49-F238E27FC236}">
                <a16:creationId xmlns:a16="http://schemas.microsoft.com/office/drawing/2014/main" id="{1F8783D4-2B90-485B-9CE9-87FAB22BE481}"/>
              </a:ext>
            </a:extLst>
          </p:cNvPr>
          <p:cNvSpPr/>
          <p:nvPr/>
        </p:nvSpPr>
        <p:spPr>
          <a:xfrm>
            <a:off x="7147646" y="7173733"/>
            <a:ext cx="461176" cy="2861806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344DB88-6AB0-4FEF-AAC0-90D815D24AE7}"/>
              </a:ext>
            </a:extLst>
          </p:cNvPr>
          <p:cNvSpPr txBox="1"/>
          <p:nvPr/>
        </p:nvSpPr>
        <p:spPr>
          <a:xfrm>
            <a:off x="7857509" y="7173733"/>
            <a:ext cx="3259168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b="1" dirty="0"/>
              <a:t>100%</a:t>
            </a:r>
          </a:p>
          <a:p>
            <a:r>
              <a:rPr lang="en-US" sz="3600" noProof="1">
                <a:solidFill>
                  <a:srgbClr val="FF0000"/>
                </a:solidFill>
              </a:rPr>
              <a:t>Figurative Language</a:t>
            </a:r>
            <a:endParaRPr lang="en-US" sz="6000" noProof="1">
              <a:solidFill>
                <a:srgbClr val="FF0000"/>
              </a:solidFill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AA40BAA2-9732-4211-89C3-D8DD321B7F94}"/>
              </a:ext>
            </a:extLst>
          </p:cNvPr>
          <p:cNvSpPr txBox="1"/>
          <p:nvPr/>
        </p:nvSpPr>
        <p:spPr>
          <a:xfrm>
            <a:off x="6826236" y="9325753"/>
            <a:ext cx="3906150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2"/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Figurative language is word constructions that reflect an intentional departure from the normal order, construction, or meaning of words in order to:</a:t>
            </a:r>
          </a:p>
          <a:p>
            <a:pPr lvl="2"/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1. </a:t>
            </a:r>
            <a:r>
              <a:rPr lang="en-US" altLang="en-US" sz="2000" b="1" dirty="0">
                <a:highlight>
                  <a:srgbClr val="FFFF00"/>
                </a:highlight>
                <a:latin typeface="Abadi Extra Light" panose="020B0604020202020204" pitchFamily="34" charset="0"/>
              </a:rPr>
              <a:t>gain strength and freshness of expression</a:t>
            </a:r>
            <a:b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</a:br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2. to </a:t>
            </a:r>
            <a:r>
              <a:rPr lang="en-US" altLang="en-US" sz="2000" b="1" dirty="0">
                <a:highlight>
                  <a:srgbClr val="FFFF00"/>
                </a:highlight>
                <a:latin typeface="Abadi Extra Light" panose="020B0604020202020204" pitchFamily="34" charset="0"/>
              </a:rPr>
              <a:t>help the reader understand an unfamiliar feeling or experience</a:t>
            </a:r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 </a:t>
            </a:r>
            <a:b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</a:br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3. to </a:t>
            </a:r>
            <a:r>
              <a:rPr lang="en-US" altLang="en-US" sz="2000" b="1" dirty="0">
                <a:highlight>
                  <a:srgbClr val="FFFF00"/>
                </a:highlight>
                <a:latin typeface="Abadi Extra Light" panose="020B0604020202020204" pitchFamily="34" charset="0"/>
              </a:rPr>
              <a:t>create a pictorial effect </a:t>
            </a:r>
            <a:b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</a:br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4. or to </a:t>
            </a:r>
            <a:r>
              <a:rPr lang="en-US" altLang="en-US" sz="2000" b="1" dirty="0">
                <a:highlight>
                  <a:srgbClr val="FFFF00"/>
                </a:highlight>
                <a:latin typeface="Abadi Extra Light" panose="020B0604020202020204" pitchFamily="34" charset="0"/>
              </a:rPr>
              <a:t>discover and illustrate similarities between dissimilar things</a:t>
            </a:r>
            <a:r>
              <a:rPr lang="en-US" altLang="en-US" sz="2000" dirty="0">
                <a:highlight>
                  <a:srgbClr val="FFFF00"/>
                </a:highlight>
                <a:latin typeface="Abadi Extra Light" panose="020B0604020202020204" pitchFamily="34" charset="0"/>
              </a:rPr>
              <a:t>.</a:t>
            </a:r>
          </a:p>
        </p:txBody>
      </p:sp>
      <p:sp>
        <p:nvSpPr>
          <p:cNvPr id="184" name="Right Brace 183" descr="Brace">
            <a:extLst>
              <a:ext uri="{FF2B5EF4-FFF2-40B4-BE49-F238E27FC236}">
                <a16:creationId xmlns:a16="http://schemas.microsoft.com/office/drawing/2014/main" id="{6504042E-2D10-499F-84E3-5ED143093BAB}"/>
              </a:ext>
            </a:extLst>
          </p:cNvPr>
          <p:cNvSpPr/>
          <p:nvPr/>
        </p:nvSpPr>
        <p:spPr>
          <a:xfrm flipH="1">
            <a:off x="4732821" y="10172523"/>
            <a:ext cx="461176" cy="3280009"/>
          </a:xfrm>
          <a:prstGeom prst="rightBrace">
            <a:avLst>
              <a:gd name="adj1" fmla="val 51503"/>
              <a:gd name="adj2" fmla="val 75554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838200" y="11190248"/>
            <a:ext cx="3665723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000" b="1" dirty="0"/>
              <a:t>Ask these questions?</a:t>
            </a:r>
          </a:p>
          <a:p>
            <a:pPr algn="r"/>
            <a:endParaRPr lang="en-US" sz="2000" noProof="1"/>
          </a:p>
          <a:p>
            <a:pPr algn="r"/>
            <a:r>
              <a:rPr lang="en-US" sz="2000" noProof="1"/>
              <a:t>What does _____ taste like?</a:t>
            </a:r>
          </a:p>
          <a:p>
            <a:pPr algn="r"/>
            <a:r>
              <a:rPr lang="en-US" sz="2000" noProof="1"/>
              <a:t>What does _____ look like?</a:t>
            </a:r>
          </a:p>
          <a:p>
            <a:pPr algn="r"/>
            <a:r>
              <a:rPr lang="en-US" sz="2000" noProof="1"/>
              <a:t>What does _____ smell like?</a:t>
            </a:r>
          </a:p>
          <a:p>
            <a:pPr algn="r"/>
            <a:r>
              <a:rPr lang="en-US" sz="2000" noProof="1"/>
              <a:t>What does _____ feel like?</a:t>
            </a:r>
          </a:p>
          <a:p>
            <a:pPr algn="r"/>
            <a:r>
              <a:rPr lang="en-US" sz="2000" noProof="1"/>
              <a:t>What does _____ sound like?</a:t>
            </a:r>
          </a:p>
          <a:p>
            <a:pPr algn="r"/>
            <a:endParaRPr lang="en-US" sz="2000" noProof="1"/>
          </a:p>
          <a:p>
            <a:pPr algn="r"/>
            <a:endParaRPr lang="en-US" sz="2000" noProof="1"/>
          </a:p>
          <a:p>
            <a:pPr algn="r"/>
            <a:endParaRPr lang="en-US" sz="4000" noProof="1"/>
          </a:p>
          <a:p>
            <a:pPr algn="r"/>
            <a:endParaRPr lang="en-US" sz="2000" noProof="1"/>
          </a:p>
        </p:txBody>
      </p:sp>
      <p:grpSp>
        <p:nvGrpSpPr>
          <p:cNvPr id="119" name="Group 118" descr="Circular comparison graphs">
            <a:extLst>
              <a:ext uri="{FF2B5EF4-FFF2-40B4-BE49-F238E27FC236}">
                <a16:creationId xmlns:a16="http://schemas.microsoft.com/office/drawing/2014/main" id="{1BBF109E-F115-4E0D-9A04-23C9FBC8D10A}"/>
              </a:ext>
            </a:extLst>
          </p:cNvPr>
          <p:cNvGrpSpPr/>
          <p:nvPr/>
        </p:nvGrpSpPr>
        <p:grpSpPr>
          <a:xfrm>
            <a:off x="7101615" y="4859928"/>
            <a:ext cx="4310872" cy="1562333"/>
            <a:chOff x="7122542" y="4645822"/>
            <a:chExt cx="4310872" cy="1562333"/>
          </a:xfrm>
        </p:grpSpPr>
        <p:graphicFrame>
          <p:nvGraphicFramePr>
            <p:cNvPr id="120" name="Chart 119" descr="Donut Graph">
              <a:extLst>
                <a:ext uri="{FF2B5EF4-FFF2-40B4-BE49-F238E27FC236}">
                  <a16:creationId xmlns:a16="http://schemas.microsoft.com/office/drawing/2014/main" id="{C8526972-BF10-48E6-9380-059A9AAAE35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49826799"/>
                </p:ext>
              </p:extLst>
            </p:nvPr>
          </p:nvGraphicFramePr>
          <p:xfrm>
            <a:off x="7122542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E551B4F-E50B-475E-A944-2DBB10EAC51A}"/>
                </a:ext>
              </a:extLst>
            </p:cNvPr>
            <p:cNvSpPr txBox="1"/>
            <p:nvPr/>
          </p:nvSpPr>
          <p:spPr>
            <a:xfrm>
              <a:off x="7147962" y="6023489"/>
              <a:ext cx="13015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Figurative Language</a:t>
              </a:r>
              <a:endPara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8E30B55-8C71-4177-872F-C4382DA6029A}"/>
                </a:ext>
              </a:extLst>
            </p:cNvPr>
            <p:cNvSpPr txBox="1"/>
            <p:nvPr/>
          </p:nvSpPr>
          <p:spPr>
            <a:xfrm>
              <a:off x="7358308" y="5171783"/>
              <a:ext cx="8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  <p:graphicFrame>
          <p:nvGraphicFramePr>
            <p:cNvPr id="126" name="Chart 125" descr="Donut Graph">
              <a:extLst>
                <a:ext uri="{FF2B5EF4-FFF2-40B4-BE49-F238E27FC236}">
                  <a16:creationId xmlns:a16="http://schemas.microsoft.com/office/drawing/2014/main" id="{433CB3CB-ED7C-4704-9363-B8ADD6E7AA1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00334410"/>
                </p:ext>
              </p:extLst>
            </p:nvPr>
          </p:nvGraphicFramePr>
          <p:xfrm>
            <a:off x="8601780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FE44BB9-8D0E-4F9C-93DE-00FA7F0A9F16}"/>
                </a:ext>
              </a:extLst>
            </p:cNvPr>
            <p:cNvSpPr txBox="1"/>
            <p:nvPr/>
          </p:nvSpPr>
          <p:spPr>
            <a:xfrm>
              <a:off x="8627200" y="6023489"/>
              <a:ext cx="13015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Sensory Imagery</a:t>
              </a:r>
              <a:endPara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AB48BF-751D-463B-AC9A-A6D4CA33543D}"/>
                </a:ext>
              </a:extLst>
            </p:cNvPr>
            <p:cNvSpPr txBox="1"/>
            <p:nvPr/>
          </p:nvSpPr>
          <p:spPr>
            <a:xfrm>
              <a:off x="8837546" y="5171783"/>
              <a:ext cx="8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100 % </a:t>
              </a:r>
            </a:p>
          </p:txBody>
        </p:sp>
        <p:graphicFrame>
          <p:nvGraphicFramePr>
            <p:cNvPr id="130" name="Chart 129" descr="Donut Graph">
              <a:extLst>
                <a:ext uri="{FF2B5EF4-FFF2-40B4-BE49-F238E27FC236}">
                  <a16:creationId xmlns:a16="http://schemas.microsoft.com/office/drawing/2014/main" id="{59D85F88-F9AD-4414-8148-9301AD653E5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56914188"/>
                </p:ext>
              </p:extLst>
            </p:nvPr>
          </p:nvGraphicFramePr>
          <p:xfrm>
            <a:off x="10081017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DF128D6F-1F6B-4373-B4CF-24603FAB1159}"/>
                </a:ext>
              </a:extLst>
            </p:cNvPr>
            <p:cNvSpPr txBox="1"/>
            <p:nvPr/>
          </p:nvSpPr>
          <p:spPr>
            <a:xfrm>
              <a:off x="10106437" y="6023489"/>
              <a:ext cx="13015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Sound</a:t>
              </a:r>
              <a:endPara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C7FCDFFC-C39E-4C79-8EE3-381DF9CD0FF3}"/>
                </a:ext>
              </a:extLst>
            </p:cNvPr>
            <p:cNvSpPr txBox="1"/>
            <p:nvPr/>
          </p:nvSpPr>
          <p:spPr>
            <a:xfrm>
              <a:off x="10316783" y="5171783"/>
              <a:ext cx="8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grpSp>
        <p:nvGrpSpPr>
          <p:cNvPr id="133" name="Group 132" descr="Icon Device&#10;">
            <a:extLst>
              <a:ext uri="{FF2B5EF4-FFF2-40B4-BE49-F238E27FC236}">
                <a16:creationId xmlns:a16="http://schemas.microsoft.com/office/drawing/2014/main" id="{33A000EA-B285-4A24-84F5-251B97BECDAD}"/>
              </a:ext>
            </a:extLst>
          </p:cNvPr>
          <p:cNvGrpSpPr/>
          <p:nvPr/>
        </p:nvGrpSpPr>
        <p:grpSpPr>
          <a:xfrm>
            <a:off x="3441200" y="8089207"/>
            <a:ext cx="650318" cy="592512"/>
            <a:chOff x="5976846" y="8200917"/>
            <a:chExt cx="650318" cy="592512"/>
          </a:xfrm>
        </p:grpSpPr>
        <p:pic>
          <p:nvPicPr>
            <p:cNvPr id="134" name="Graphic 133" descr="Icon Placeholder">
              <a:extLst>
                <a:ext uri="{FF2B5EF4-FFF2-40B4-BE49-F238E27FC236}">
                  <a16:creationId xmlns:a16="http://schemas.microsoft.com/office/drawing/2014/main" id="{B7008F90-9E17-41BF-AC5B-BFBDEC6862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35" name="Graphic 134" descr="3d Glasses">
              <a:extLst>
                <a:ext uri="{FF2B5EF4-FFF2-40B4-BE49-F238E27FC236}">
                  <a16:creationId xmlns:a16="http://schemas.microsoft.com/office/drawing/2014/main" id="{1DCBCE79-1A41-4872-BDAE-803C8E463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grpSp>
        <p:nvGrpSpPr>
          <p:cNvPr id="136" name="Group 135" descr="Icon Device&#10;">
            <a:extLst>
              <a:ext uri="{FF2B5EF4-FFF2-40B4-BE49-F238E27FC236}">
                <a16:creationId xmlns:a16="http://schemas.microsoft.com/office/drawing/2014/main" id="{C313F9E6-7515-4D70-907E-C317D76250FE}"/>
              </a:ext>
            </a:extLst>
          </p:cNvPr>
          <p:cNvGrpSpPr/>
          <p:nvPr/>
        </p:nvGrpSpPr>
        <p:grpSpPr>
          <a:xfrm>
            <a:off x="4211233" y="8098633"/>
            <a:ext cx="650318" cy="592512"/>
            <a:chOff x="5976846" y="8200917"/>
            <a:chExt cx="650318" cy="592512"/>
          </a:xfrm>
        </p:grpSpPr>
        <p:pic>
          <p:nvPicPr>
            <p:cNvPr id="137" name="Graphic 136" descr="Icon Placeholder">
              <a:extLst>
                <a:ext uri="{FF2B5EF4-FFF2-40B4-BE49-F238E27FC236}">
                  <a16:creationId xmlns:a16="http://schemas.microsoft.com/office/drawing/2014/main" id="{42714DBD-74EC-406C-B4CF-4D75BD5E77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39" name="Graphic 138" descr="Ear">
              <a:extLst>
                <a:ext uri="{FF2B5EF4-FFF2-40B4-BE49-F238E27FC236}">
                  <a16:creationId xmlns:a16="http://schemas.microsoft.com/office/drawing/2014/main" id="{24DDB269-8382-4C56-95D9-BCDC34215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grpSp>
        <p:nvGrpSpPr>
          <p:cNvPr id="140" name="Group 139" descr="Icon Device&#10;">
            <a:extLst>
              <a:ext uri="{FF2B5EF4-FFF2-40B4-BE49-F238E27FC236}">
                <a16:creationId xmlns:a16="http://schemas.microsoft.com/office/drawing/2014/main" id="{19AC2CAC-D43F-409E-81A8-DA2D3A883600}"/>
              </a:ext>
            </a:extLst>
          </p:cNvPr>
          <p:cNvGrpSpPr/>
          <p:nvPr/>
        </p:nvGrpSpPr>
        <p:grpSpPr>
          <a:xfrm>
            <a:off x="4981266" y="8108059"/>
            <a:ext cx="650318" cy="592512"/>
            <a:chOff x="5976846" y="8200917"/>
            <a:chExt cx="650318" cy="592512"/>
          </a:xfrm>
        </p:grpSpPr>
        <p:pic>
          <p:nvPicPr>
            <p:cNvPr id="141" name="Graphic 140" descr="Icon Placeholder">
              <a:extLst>
                <a:ext uri="{FF2B5EF4-FFF2-40B4-BE49-F238E27FC236}">
                  <a16:creationId xmlns:a16="http://schemas.microsoft.com/office/drawing/2014/main" id="{AC782B87-7A00-4AD3-9597-1EE108519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42" name="Graphic 141" descr="Fork and knife">
              <a:extLst>
                <a:ext uri="{FF2B5EF4-FFF2-40B4-BE49-F238E27FC236}">
                  <a16:creationId xmlns:a16="http://schemas.microsoft.com/office/drawing/2014/main" id="{B0A6F24E-446F-4BB4-9E15-DAFFAF6687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grpSp>
        <p:nvGrpSpPr>
          <p:cNvPr id="143" name="Group 142" descr="Icon Device&#10;">
            <a:extLst>
              <a:ext uri="{FF2B5EF4-FFF2-40B4-BE49-F238E27FC236}">
                <a16:creationId xmlns:a16="http://schemas.microsoft.com/office/drawing/2014/main" id="{240074D6-BF32-4888-9C73-E9F6E52D06C1}"/>
              </a:ext>
            </a:extLst>
          </p:cNvPr>
          <p:cNvGrpSpPr/>
          <p:nvPr/>
        </p:nvGrpSpPr>
        <p:grpSpPr>
          <a:xfrm>
            <a:off x="6470280" y="8070750"/>
            <a:ext cx="650318" cy="592512"/>
            <a:chOff x="5976846" y="8200917"/>
            <a:chExt cx="650318" cy="592512"/>
          </a:xfrm>
        </p:grpSpPr>
        <p:pic>
          <p:nvPicPr>
            <p:cNvPr id="144" name="Graphic 143" descr="Icon Placeholder">
              <a:extLst>
                <a:ext uri="{FF2B5EF4-FFF2-40B4-BE49-F238E27FC236}">
                  <a16:creationId xmlns:a16="http://schemas.microsoft.com/office/drawing/2014/main" id="{D8FE509C-7F9F-470E-AD57-8256B43CB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45" name="Graphic 144" descr="Nose">
              <a:extLst>
                <a:ext uri="{FF2B5EF4-FFF2-40B4-BE49-F238E27FC236}">
                  <a16:creationId xmlns:a16="http://schemas.microsoft.com/office/drawing/2014/main" id="{8167AAAE-ACEA-457E-A25B-548AA162B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460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 descr="Header Graphic">
            <a:extLst>
              <a:ext uri="{FF2B5EF4-FFF2-40B4-BE49-F238E27FC236}">
                <a16:creationId xmlns:a16="http://schemas.microsoft.com/office/drawing/2014/main" id="{4CBC2877-4885-4B17-A4D9-AF3D7643F5E3}"/>
              </a:ext>
            </a:extLst>
          </p:cNvPr>
          <p:cNvGrpSpPr/>
          <p:nvPr/>
        </p:nvGrpSpPr>
        <p:grpSpPr>
          <a:xfrm>
            <a:off x="150549" y="13767701"/>
            <a:ext cx="6220689" cy="3102732"/>
            <a:chOff x="-7141" y="5532749"/>
            <a:chExt cx="6919329" cy="2201057"/>
          </a:xfrm>
        </p:grpSpPr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FDE47C45-670E-474A-A467-79C84687B465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514FB88D-1184-47A8-BDAF-C66639B14C65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675C311-8A69-40B0-86B1-F4319459D31F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EEC9284-7046-4413-8F95-213F25DF16B2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 descr="Pencil Tip">
            <a:extLst>
              <a:ext uri="{FF2B5EF4-FFF2-40B4-BE49-F238E27FC236}">
                <a16:creationId xmlns:a16="http://schemas.microsoft.com/office/drawing/2014/main" id="{8096D734-9A18-4CDD-8E63-5B1E0374F1A6}"/>
              </a:ext>
            </a:extLst>
          </p:cNvPr>
          <p:cNvGrpSpPr/>
          <p:nvPr/>
        </p:nvGrpSpPr>
        <p:grpSpPr>
          <a:xfrm>
            <a:off x="5558269" y="720930"/>
            <a:ext cx="1083443" cy="866251"/>
            <a:chOff x="5558269" y="2683246"/>
            <a:chExt cx="1083443" cy="866251"/>
          </a:xfrm>
        </p:grpSpPr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B860C96A-5919-427D-ACDC-5B4ABDC6E4B8}"/>
                </a:ext>
              </a:extLst>
            </p:cNvPr>
            <p:cNvSpPr/>
            <p:nvPr/>
          </p:nvSpPr>
          <p:spPr>
            <a:xfrm rot="10800000" flipH="1">
              <a:off x="5558269" y="2683247"/>
              <a:ext cx="1083443" cy="866250"/>
            </a:xfrm>
            <a:prstGeom prst="downArrow">
              <a:avLst>
                <a:gd name="adj1" fmla="val 100000"/>
                <a:gd name="adj2" fmla="val 72228"/>
              </a:avLst>
            </a:prstGeom>
            <a:gradFill>
              <a:gsLst>
                <a:gs pos="0">
                  <a:srgbClr val="F2D9B0"/>
                </a:gs>
                <a:gs pos="31000">
                  <a:srgbClr val="CFBF9D"/>
                </a:gs>
                <a:gs pos="67000">
                  <a:srgbClr val="F2D9B0"/>
                </a:gs>
                <a:gs pos="100000">
                  <a:srgbClr val="CEAA6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0A2F263-68FD-41AC-9E8F-145F5952DFEA}"/>
                </a:ext>
              </a:extLst>
            </p:cNvPr>
            <p:cNvSpPr/>
            <p:nvPr/>
          </p:nvSpPr>
          <p:spPr>
            <a:xfrm>
              <a:off x="5948483" y="2683246"/>
              <a:ext cx="303016" cy="174988"/>
            </a:xfrm>
            <a:custGeom>
              <a:avLst/>
              <a:gdLst>
                <a:gd name="connsiteX0" fmla="*/ 151508 w 303016"/>
                <a:gd name="connsiteY0" fmla="*/ 0 h 174988"/>
                <a:gd name="connsiteX1" fmla="*/ 303016 w 303016"/>
                <a:gd name="connsiteY1" fmla="*/ 174988 h 174988"/>
                <a:gd name="connsiteX2" fmla="*/ 0 w 303016"/>
                <a:gd name="connsiteY2" fmla="*/ 174988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016" h="174988">
                  <a:moveTo>
                    <a:pt x="151508" y="0"/>
                  </a:moveTo>
                  <a:lnTo>
                    <a:pt x="303016" y="174988"/>
                  </a:lnTo>
                  <a:lnTo>
                    <a:pt x="0" y="174988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 descr="Pencil Section">
            <a:extLst>
              <a:ext uri="{FF2B5EF4-FFF2-40B4-BE49-F238E27FC236}">
                <a16:creationId xmlns:a16="http://schemas.microsoft.com/office/drawing/2014/main" id="{8C5CFB96-05C7-4060-B6EA-87F284A06808}"/>
              </a:ext>
            </a:extLst>
          </p:cNvPr>
          <p:cNvGrpSpPr/>
          <p:nvPr/>
        </p:nvGrpSpPr>
        <p:grpSpPr>
          <a:xfrm rot="10800000" flipH="1">
            <a:off x="5559821" y="1228420"/>
            <a:ext cx="1081893" cy="5945311"/>
            <a:chOff x="720000" y="5200650"/>
            <a:chExt cx="1440000" cy="3600000"/>
          </a:xfrm>
        </p:grpSpPr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539DCB09-D489-4AEF-A57A-4276E752CEA5}"/>
                </a:ext>
              </a:extLst>
            </p:cNvPr>
            <p:cNvSpPr/>
            <p:nvPr/>
          </p:nvSpPr>
          <p:spPr>
            <a:xfrm>
              <a:off x="72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B6433480-891A-4EB9-865B-9B1BBD57D290}"/>
                </a:ext>
              </a:extLst>
            </p:cNvPr>
            <p:cNvSpPr/>
            <p:nvPr/>
          </p:nvSpPr>
          <p:spPr>
            <a:xfrm>
              <a:off x="108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B446CB75-8164-4D77-8F31-A19689A43099}"/>
                </a:ext>
              </a:extLst>
            </p:cNvPr>
            <p:cNvSpPr/>
            <p:nvPr/>
          </p:nvSpPr>
          <p:spPr>
            <a:xfrm>
              <a:off x="144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AB2BEF8A-0269-4173-AA05-AB31BEADFAC1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90" name="Group 89" descr="Pencil Ribbon">
            <a:extLst>
              <a:ext uri="{FF2B5EF4-FFF2-40B4-BE49-F238E27FC236}">
                <a16:creationId xmlns:a16="http://schemas.microsoft.com/office/drawing/2014/main" id="{FAB42E28-35EA-4CE9-AD4D-037811A2670C}"/>
              </a:ext>
            </a:extLst>
          </p:cNvPr>
          <p:cNvGrpSpPr/>
          <p:nvPr/>
        </p:nvGrpSpPr>
        <p:grpSpPr>
          <a:xfrm>
            <a:off x="5431318" y="3329081"/>
            <a:ext cx="1329075" cy="1709685"/>
            <a:chOff x="5423088" y="5459207"/>
            <a:chExt cx="1329075" cy="17096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D2CC921-A04F-47C0-BBDB-AA5EC0BA41A1}"/>
                </a:ext>
              </a:extLst>
            </p:cNvPr>
            <p:cNvSpPr/>
            <p:nvPr/>
          </p:nvSpPr>
          <p:spPr>
            <a:xfrm rot="16200000">
              <a:off x="6174403" y="5918289"/>
              <a:ext cx="1036842" cy="118678"/>
            </a:xfrm>
            <a:custGeom>
              <a:avLst/>
              <a:gdLst>
                <a:gd name="connsiteX0" fmla="*/ 1005567 w 1005567"/>
                <a:gd name="connsiteY0" fmla="*/ 0 h 118678"/>
                <a:gd name="connsiteX1" fmla="*/ 1005567 w 1005567"/>
                <a:gd name="connsiteY1" fmla="*/ 118384 h 118678"/>
                <a:gd name="connsiteX2" fmla="*/ 152953 w 1005567"/>
                <a:gd name="connsiteY2" fmla="*/ 118384 h 118678"/>
                <a:gd name="connsiteX3" fmla="*/ 151765 w 1005567"/>
                <a:gd name="connsiteY3" fmla="*/ 118678 h 118678"/>
                <a:gd name="connsiteX4" fmla="*/ 149847 w 1005567"/>
                <a:gd name="connsiteY4" fmla="*/ 118384 h 118678"/>
                <a:gd name="connsiteX5" fmla="*/ 98080 w 1005567"/>
                <a:gd name="connsiteY5" fmla="*/ 110463 h 118678"/>
                <a:gd name="connsiteX6" fmla="*/ 17770 w 1005567"/>
                <a:gd name="connsiteY6" fmla="*/ 37613 h 118678"/>
                <a:gd name="connsiteX7" fmla="*/ 0 w 1005567"/>
                <a:gd name="connsiteY7" fmla="*/ 0 h 11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567" h="118678">
                  <a:moveTo>
                    <a:pt x="1005567" y="0"/>
                  </a:moveTo>
                  <a:lnTo>
                    <a:pt x="1005567" y="118384"/>
                  </a:lnTo>
                  <a:lnTo>
                    <a:pt x="152953" y="118384"/>
                  </a:lnTo>
                  <a:lnTo>
                    <a:pt x="151765" y="118678"/>
                  </a:lnTo>
                  <a:lnTo>
                    <a:pt x="149847" y="118384"/>
                  </a:lnTo>
                  <a:cubicBezTo>
                    <a:pt x="132591" y="115744"/>
                    <a:pt x="139149" y="120250"/>
                    <a:pt x="98080" y="110463"/>
                  </a:cubicBezTo>
                  <a:cubicBezTo>
                    <a:pt x="63948" y="98234"/>
                    <a:pt x="34481" y="72985"/>
                    <a:pt x="17770" y="3761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66B5788-E2E0-48F2-9B93-6D16F2940765}"/>
                </a:ext>
              </a:extLst>
            </p:cNvPr>
            <p:cNvSpPr/>
            <p:nvPr/>
          </p:nvSpPr>
          <p:spPr>
            <a:xfrm rot="16200000">
              <a:off x="5393104" y="7011957"/>
              <a:ext cx="186919" cy="126952"/>
            </a:xfrm>
            <a:custGeom>
              <a:avLst/>
              <a:gdLst>
                <a:gd name="connsiteX0" fmla="*/ 186919 w 186919"/>
                <a:gd name="connsiteY0" fmla="*/ 0 h 125314"/>
                <a:gd name="connsiteX1" fmla="*/ 186919 w 186919"/>
                <a:gd name="connsiteY1" fmla="*/ 125314 h 125314"/>
                <a:gd name="connsiteX2" fmla="*/ 0 w 186919"/>
                <a:gd name="connsiteY2" fmla="*/ 125314 h 125314"/>
                <a:gd name="connsiteX3" fmla="*/ 7831 w 186919"/>
                <a:gd name="connsiteY3" fmla="*/ 86525 h 125314"/>
                <a:gd name="connsiteX4" fmla="*/ 138367 w 186919"/>
                <a:gd name="connsiteY4" fmla="*/ 0 h 12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" h="125314">
                  <a:moveTo>
                    <a:pt x="186919" y="0"/>
                  </a:moveTo>
                  <a:lnTo>
                    <a:pt x="186919" y="125314"/>
                  </a:lnTo>
                  <a:lnTo>
                    <a:pt x="0" y="125314"/>
                  </a:lnTo>
                  <a:lnTo>
                    <a:pt x="7831" y="86525"/>
                  </a:lnTo>
                  <a:cubicBezTo>
                    <a:pt x="29338" y="35678"/>
                    <a:pt x="79686" y="0"/>
                    <a:pt x="1383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Parallelogram 65">
              <a:extLst>
                <a:ext uri="{FF2B5EF4-FFF2-40B4-BE49-F238E27FC236}">
                  <a16:creationId xmlns:a16="http://schemas.microsoft.com/office/drawing/2014/main" id="{A18CFA55-058C-4633-83E7-611FE3036453}"/>
                </a:ext>
              </a:extLst>
            </p:cNvPr>
            <p:cNvSpPr/>
            <p:nvPr/>
          </p:nvSpPr>
          <p:spPr>
            <a:xfrm rot="16200000" flipH="1">
              <a:off x="5710180" y="6182300"/>
              <a:ext cx="763161" cy="1083445"/>
            </a:xfrm>
            <a:prstGeom prst="parallelogram">
              <a:avLst>
                <a:gd name="adj" fmla="val 72728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238853DE-EC73-4814-B7EE-3EF80DCDA05E}"/>
                </a:ext>
              </a:extLst>
            </p:cNvPr>
            <p:cNvSpPr/>
            <p:nvPr/>
          </p:nvSpPr>
          <p:spPr>
            <a:xfrm rot="16200000" flipH="1">
              <a:off x="5294044" y="5588541"/>
              <a:ext cx="1587453" cy="1328785"/>
            </a:xfrm>
            <a:prstGeom prst="parallelogram">
              <a:avLst>
                <a:gd name="adj" fmla="val 512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045" name="Graphic 1044" descr="Backpack">
            <a:extLst>
              <a:ext uri="{FF2B5EF4-FFF2-40B4-BE49-F238E27FC236}">
                <a16:creationId xmlns:a16="http://schemas.microsoft.com/office/drawing/2014/main" id="{C6AC993A-DD3F-428F-87C7-A85222811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982236">
            <a:off x="5860707" y="3890027"/>
            <a:ext cx="469232" cy="469232"/>
          </a:xfrm>
          <a:prstGeom prst="rect">
            <a:avLst/>
          </a:prstGeom>
        </p:spPr>
      </p:pic>
      <p:grpSp>
        <p:nvGrpSpPr>
          <p:cNvPr id="54" name="Group 53" descr="Pencil Section">
            <a:extLst>
              <a:ext uri="{FF2B5EF4-FFF2-40B4-BE49-F238E27FC236}">
                <a16:creationId xmlns:a16="http://schemas.microsoft.com/office/drawing/2014/main" id="{5DCE6B97-B14E-4696-83E1-484FD5CE661D}"/>
              </a:ext>
            </a:extLst>
          </p:cNvPr>
          <p:cNvGrpSpPr/>
          <p:nvPr/>
        </p:nvGrpSpPr>
        <p:grpSpPr>
          <a:xfrm rot="10800000" flipH="1">
            <a:off x="5559821" y="6941674"/>
            <a:ext cx="1081891" cy="333124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55" name="Arrow: Down 54">
              <a:extLst>
                <a:ext uri="{FF2B5EF4-FFF2-40B4-BE49-F238E27FC236}">
                  <a16:creationId xmlns:a16="http://schemas.microsoft.com/office/drawing/2014/main" id="{3720879D-EA4C-48EC-BA7A-92D1722ED1A0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4807F6A6-6CF1-4185-8B9E-3A7DBC1DC9EF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Arrow: Down 56">
              <a:extLst>
                <a:ext uri="{FF2B5EF4-FFF2-40B4-BE49-F238E27FC236}">
                  <a16:creationId xmlns:a16="http://schemas.microsoft.com/office/drawing/2014/main" id="{91463D4C-E169-4CD7-9CF1-C735695BB472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FC0AA29E-FA9E-4076-B620-02F17C95AB09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 descr="Pencil Section">
            <a:extLst>
              <a:ext uri="{FF2B5EF4-FFF2-40B4-BE49-F238E27FC236}">
                <a16:creationId xmlns:a16="http://schemas.microsoft.com/office/drawing/2014/main" id="{FA67B8CC-BADB-480B-99C6-F0315E487428}"/>
              </a:ext>
            </a:extLst>
          </p:cNvPr>
          <p:cNvGrpSpPr/>
          <p:nvPr/>
        </p:nvGrpSpPr>
        <p:grpSpPr>
          <a:xfrm rot="10800000" flipH="1">
            <a:off x="5559821" y="10011198"/>
            <a:ext cx="1081891" cy="356383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62" name="Arrow: Down 61">
              <a:extLst>
                <a:ext uri="{FF2B5EF4-FFF2-40B4-BE49-F238E27FC236}">
                  <a16:creationId xmlns:a16="http://schemas.microsoft.com/office/drawing/2014/main" id="{687F0286-720F-48E5-B93C-F7339BD4878D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Arrow: Down 62">
              <a:extLst>
                <a:ext uri="{FF2B5EF4-FFF2-40B4-BE49-F238E27FC236}">
                  <a16:creationId xmlns:a16="http://schemas.microsoft.com/office/drawing/2014/main" id="{337DFB87-CFFE-49F4-B7B0-319AF30FC696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994ECC7C-6411-4822-923E-7327528677DD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Arrow: Down 64">
              <a:extLst>
                <a:ext uri="{FF2B5EF4-FFF2-40B4-BE49-F238E27FC236}">
                  <a16:creationId xmlns:a16="http://schemas.microsoft.com/office/drawing/2014/main" id="{38DF508B-21CB-4DAC-988D-D192B1CF236C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 descr="Pencil Eraser">
            <a:extLst>
              <a:ext uri="{FF2B5EF4-FFF2-40B4-BE49-F238E27FC236}">
                <a16:creationId xmlns:a16="http://schemas.microsoft.com/office/drawing/2014/main" id="{C1260421-D92C-4E2E-88CD-E4D9C935FEA5}"/>
              </a:ext>
            </a:extLst>
          </p:cNvPr>
          <p:cNvGrpSpPr/>
          <p:nvPr/>
        </p:nvGrpSpPr>
        <p:grpSpPr>
          <a:xfrm>
            <a:off x="5558272" y="13575035"/>
            <a:ext cx="1083442" cy="863524"/>
            <a:chOff x="5554279" y="11106364"/>
            <a:chExt cx="1083442" cy="8635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39231F-8AA0-47CC-9B7B-82EAF40A3A8D}"/>
                </a:ext>
              </a:extLst>
            </p:cNvPr>
            <p:cNvSpPr/>
            <p:nvPr/>
          </p:nvSpPr>
          <p:spPr>
            <a:xfrm rot="10800000" flipH="1">
              <a:off x="5554279" y="11106364"/>
              <a:ext cx="1083442" cy="484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Top Corners Rounded 28">
              <a:extLst>
                <a:ext uri="{FF2B5EF4-FFF2-40B4-BE49-F238E27FC236}">
                  <a16:creationId xmlns:a16="http://schemas.microsoft.com/office/drawing/2014/main" id="{3D1EA64C-5006-4013-9C14-9A1F00DE6C98}"/>
                </a:ext>
              </a:extLst>
            </p:cNvPr>
            <p:cNvSpPr/>
            <p:nvPr/>
          </p:nvSpPr>
          <p:spPr>
            <a:xfrm rot="10800000" flipH="1">
              <a:off x="5554279" y="11590606"/>
              <a:ext cx="1083442" cy="379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563BB47-CEF7-454E-BF04-B9383994F31A}"/>
                </a:ext>
              </a:extLst>
            </p:cNvPr>
            <p:cNvSpPr/>
            <p:nvPr/>
          </p:nvSpPr>
          <p:spPr>
            <a:xfrm rot="10800000" flipH="1">
              <a:off x="5554279" y="11501012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BFC936-E991-4F9F-8385-770D4414AA4B}"/>
                </a:ext>
              </a:extLst>
            </p:cNvPr>
            <p:cNvSpPr/>
            <p:nvPr/>
          </p:nvSpPr>
          <p:spPr>
            <a:xfrm rot="10800000" flipH="1">
              <a:off x="5554279" y="11420788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BDA4819-792D-4D2C-B416-C6FB5733E3F2}"/>
                </a:ext>
              </a:extLst>
            </p:cNvPr>
            <p:cNvSpPr/>
            <p:nvPr/>
          </p:nvSpPr>
          <p:spPr>
            <a:xfrm rot="10800000" flipH="1">
              <a:off x="5554279" y="11340564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 descr="Header Graphic">
            <a:extLst>
              <a:ext uri="{FF2B5EF4-FFF2-40B4-BE49-F238E27FC236}">
                <a16:creationId xmlns:a16="http://schemas.microsoft.com/office/drawing/2014/main" id="{181D94F2-1E93-4B71-A78B-37D4B024053C}"/>
              </a:ext>
            </a:extLst>
          </p:cNvPr>
          <p:cNvGrpSpPr/>
          <p:nvPr/>
        </p:nvGrpSpPr>
        <p:grpSpPr>
          <a:xfrm>
            <a:off x="286222" y="10372610"/>
            <a:ext cx="6220689" cy="3102732"/>
            <a:chOff x="-7141" y="5532749"/>
            <a:chExt cx="6919329" cy="2201057"/>
          </a:xfrm>
        </p:grpSpPr>
        <p:sp>
          <p:nvSpPr>
            <p:cNvPr id="190" name="Isosceles Triangle 189">
              <a:extLst>
                <a:ext uri="{FF2B5EF4-FFF2-40B4-BE49-F238E27FC236}">
                  <a16:creationId xmlns:a16="http://schemas.microsoft.com/office/drawing/2014/main" id="{F3581DBC-9696-4462-B3C5-767EE02860DC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72ABDA0-C156-472C-B9ED-6805DC489C86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0D300D7F-079C-4116-A792-BD36BA3AEDE4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D1A8F03-661A-46F2-BBC9-78FA1AE202DB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557E8AC8-4028-4FD4-93C6-1F9ABB601197}"/>
              </a:ext>
            </a:extLst>
          </p:cNvPr>
          <p:cNvSpPr txBox="1"/>
          <p:nvPr/>
        </p:nvSpPr>
        <p:spPr>
          <a:xfrm>
            <a:off x="1185443" y="11190442"/>
            <a:ext cx="546450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simile</a:t>
            </a:r>
            <a:endParaRPr lang="en-US" sz="9600" b="1" noProof="1">
              <a:solidFill>
                <a:srgbClr val="FF0000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56AA3C66-F9A9-40B8-9160-E15AA87DF7DA}"/>
              </a:ext>
            </a:extLst>
          </p:cNvPr>
          <p:cNvSpPr txBox="1"/>
          <p:nvPr/>
        </p:nvSpPr>
        <p:spPr>
          <a:xfrm>
            <a:off x="7316392" y="12224929"/>
            <a:ext cx="433702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3600" b="0" i="0" u="none" strike="noStrike" dirty="0">
                <a:solidFill>
                  <a:srgbClr val="333333"/>
                </a:solidFill>
                <a:effectLst/>
                <a:latin typeface="Raleway" pitchFamily="2" charset="77"/>
              </a:rPr>
              <a:t>Midnight, Talking About Our Exes</a:t>
            </a:r>
          </a:p>
        </p:txBody>
      </p:sp>
      <p:grpSp>
        <p:nvGrpSpPr>
          <p:cNvPr id="1034" name="Group 1033" title="Section Title">
            <a:extLst>
              <a:ext uri="{FF2B5EF4-FFF2-40B4-BE49-F238E27FC236}">
                <a16:creationId xmlns:a16="http://schemas.microsoft.com/office/drawing/2014/main" id="{20434B85-96ED-49B6-9A09-5BF47EF578EA}"/>
              </a:ext>
            </a:extLst>
          </p:cNvPr>
          <p:cNvGrpSpPr/>
          <p:nvPr/>
        </p:nvGrpSpPr>
        <p:grpSpPr>
          <a:xfrm>
            <a:off x="5431608" y="1808620"/>
            <a:ext cx="4221287" cy="1116695"/>
            <a:chOff x="5431608" y="4234169"/>
            <a:chExt cx="4221287" cy="111669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706127D-A2D7-44C8-9AF6-2705A19F487B}"/>
                </a:ext>
              </a:extLst>
            </p:cNvPr>
            <p:cNvSpPr/>
            <p:nvPr/>
          </p:nvSpPr>
          <p:spPr>
            <a:xfrm rot="16200000">
              <a:off x="7971542" y="3805037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3D83180-0EA1-4C3E-A2CB-0156B818A52D}"/>
                </a:ext>
              </a:extLst>
            </p:cNvPr>
            <p:cNvSpPr/>
            <p:nvPr/>
          </p:nvSpPr>
          <p:spPr>
            <a:xfrm rot="16200000">
              <a:off x="5384583" y="5119448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384250D-16D1-4C6E-9289-B0F638D91617}"/>
                </a:ext>
              </a:extLst>
            </p:cNvPr>
            <p:cNvSpPr/>
            <p:nvPr/>
          </p:nvSpPr>
          <p:spPr>
            <a:xfrm>
              <a:off x="5558271" y="5099224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403C72BC-017E-4889-86F3-EE29B4D8167C}"/>
                </a:ext>
              </a:extLst>
            </p:cNvPr>
            <p:cNvSpPr/>
            <p:nvPr/>
          </p:nvSpPr>
          <p:spPr>
            <a:xfrm rot="16200000">
              <a:off x="7092252" y="2573525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DD96DC5-58F2-4DBD-8B2D-5E2C271130E4}"/>
                </a:ext>
              </a:extLst>
            </p:cNvPr>
            <p:cNvSpPr txBox="1"/>
            <p:nvPr/>
          </p:nvSpPr>
          <p:spPr>
            <a:xfrm>
              <a:off x="6372940" y="4324167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44000" tIns="0" rIns="144000" bIns="0" rtlCol="0" anchor="ctr">
              <a:no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badi" panose="020B0604020104020204" pitchFamily="34" charset="0"/>
                </a:rPr>
                <a:t>Type 1: </a:t>
              </a:r>
            </a:p>
            <a:p>
              <a:r>
                <a:rPr lang="en-US" sz="2400" dirty="0">
                  <a:solidFill>
                    <a:schemeClr val="bg1"/>
                  </a:solidFill>
                  <a:latin typeface="Abadi" panose="020B0604020104020204" pitchFamily="34" charset="0"/>
                </a:rPr>
                <a:t>Similes &amp; Metaphors</a:t>
              </a:r>
              <a:endParaRPr lang="en-US" sz="2400" noProof="1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</p:grpSp>
      <p:sp>
        <p:nvSpPr>
          <p:cNvPr id="1041" name="TextBox 1040">
            <a:extLst>
              <a:ext uri="{FF2B5EF4-FFF2-40B4-BE49-F238E27FC236}">
                <a16:creationId xmlns:a16="http://schemas.microsoft.com/office/drawing/2014/main" id="{BF692857-62E3-483F-A263-AE58A9C07C3A}"/>
              </a:ext>
            </a:extLst>
          </p:cNvPr>
          <p:cNvSpPr txBox="1"/>
          <p:nvPr/>
        </p:nvSpPr>
        <p:spPr>
          <a:xfrm>
            <a:off x="1574310" y="1288571"/>
            <a:ext cx="4487603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u="sng" dirty="0">
                <a:highlight>
                  <a:srgbClr val="FFFF00"/>
                </a:highlight>
                <a:latin typeface="Abadi Extra Light" panose="020B0204020104020204" pitchFamily="34" charset="0"/>
              </a:rPr>
              <a:t>Simile</a:t>
            </a:r>
            <a:r>
              <a:rPr lang="en-US" altLang="en-US" sz="2000" b="1" dirty="0">
                <a:highlight>
                  <a:srgbClr val="FFFF00"/>
                </a:highlight>
                <a:latin typeface="Abadi Extra Light" panose="020B0204020104020204" pitchFamily="34" charset="0"/>
              </a:rPr>
              <a:t>: </a:t>
            </a:r>
            <a:r>
              <a:rPr lang="en-US" altLang="en-US" sz="2000" dirty="0">
                <a:highlight>
                  <a:srgbClr val="FFFF00"/>
                </a:highlight>
                <a:latin typeface="Abadi Extra Light" panose="020B0204020104020204" pitchFamily="34" charset="0"/>
              </a:rPr>
              <a:t>linking or equating two ideas using like or as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highlight>
                <a:srgbClr val="FFFF00"/>
              </a:highlight>
              <a:latin typeface="Abadi Extra Light" panose="020B0204020104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highlight>
                  <a:srgbClr val="FFFF00"/>
                </a:highlight>
                <a:latin typeface="Abadi Extra Light" panose="020B0204020104020204" pitchFamily="34" charset="0"/>
              </a:rPr>
              <a:t>Example: Peace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  <a:latin typeface="Abadi Extra Light" panose="020B0204020104020204" pitchFamily="34" charset="0"/>
              </a:rPr>
              <a:t>is like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badi Extra Light" panose="020B0204020104020204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badi Extra Light" panose="020B0204020104020204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badi Extra Light" panose="020B020402010402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badi Extra Light" panose="020B0204020104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b="1" u="sng" dirty="0">
                <a:highlight>
                  <a:srgbClr val="FFFF00"/>
                </a:highlight>
                <a:latin typeface="Abadi Extra Light" panose="020B0204020104020204" pitchFamily="34" charset="0"/>
              </a:rPr>
              <a:t>Metaphor</a:t>
            </a:r>
            <a:r>
              <a:rPr lang="en-US" altLang="en-US" sz="2000" b="1" dirty="0">
                <a:highlight>
                  <a:srgbClr val="FFFF00"/>
                </a:highlight>
                <a:latin typeface="Abadi Extra Light" panose="020B0204020104020204" pitchFamily="34" charset="0"/>
              </a:rPr>
              <a:t>: </a:t>
            </a:r>
            <a:r>
              <a:rPr lang="en-US" altLang="en-US" sz="2000" dirty="0">
                <a:highlight>
                  <a:srgbClr val="FFFF00"/>
                </a:highlight>
                <a:latin typeface="Abadi Extra Light" panose="020B0204020104020204" pitchFamily="34" charset="0"/>
              </a:rPr>
              <a:t>directly equating to things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highlight>
                <a:srgbClr val="FFFF00"/>
              </a:highlight>
              <a:latin typeface="Abadi Extra Light" panose="020B0204020104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highlight>
                  <a:srgbClr val="FFFF00"/>
                </a:highlight>
                <a:latin typeface="Abadi Extra Light" panose="020B0204020104020204" pitchFamily="34" charset="0"/>
              </a:rPr>
              <a:t>Example: Peace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  <a:latin typeface="Abadi Extra Light" panose="020B0204020104020204" pitchFamily="34" charset="0"/>
              </a:rPr>
              <a:t>is</a:t>
            </a:r>
          </a:p>
        </p:txBody>
      </p:sp>
      <p:grpSp>
        <p:nvGrpSpPr>
          <p:cNvPr id="1038" name="Group 1037" descr="Icon Device&#10;">
            <a:extLst>
              <a:ext uri="{FF2B5EF4-FFF2-40B4-BE49-F238E27FC236}">
                <a16:creationId xmlns:a16="http://schemas.microsoft.com/office/drawing/2014/main" id="{E9D88B68-15C1-4E2A-9B7E-58D9787E6AEF}"/>
              </a:ext>
            </a:extLst>
          </p:cNvPr>
          <p:cNvGrpSpPr/>
          <p:nvPr/>
        </p:nvGrpSpPr>
        <p:grpSpPr>
          <a:xfrm>
            <a:off x="5576267" y="1962363"/>
            <a:ext cx="650318" cy="592512"/>
            <a:chOff x="5576267" y="4387912"/>
            <a:chExt cx="650318" cy="592512"/>
          </a:xfrm>
        </p:grpSpPr>
        <p:pic>
          <p:nvPicPr>
            <p:cNvPr id="138" name="Graphic 137" descr="Icon Placeholder">
              <a:extLst>
                <a:ext uri="{FF2B5EF4-FFF2-40B4-BE49-F238E27FC236}">
                  <a16:creationId xmlns:a16="http://schemas.microsoft.com/office/drawing/2014/main" id="{AD30BB2A-552E-417C-A91F-6A4633B7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76267" y="4387912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5" name="Graphic 124" descr="Back">
              <a:extLst>
                <a:ext uri="{FF2B5EF4-FFF2-40B4-BE49-F238E27FC236}">
                  <a16:creationId xmlns:a16="http://schemas.microsoft.com/office/drawing/2014/main" id="{5B2CBC3C-ADFD-46E9-8879-B44F4DC95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5707529" y="4490271"/>
              <a:ext cx="387795" cy="387795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ED298D9E-0B75-4690-9126-401F398C359E}"/>
              </a:ext>
            </a:extLst>
          </p:cNvPr>
          <p:cNvSpPr txBox="1"/>
          <p:nvPr/>
        </p:nvSpPr>
        <p:spPr>
          <a:xfrm>
            <a:off x="461745" y="10605232"/>
            <a:ext cx="5728017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</a:rPr>
              <a:t>...                                  </a:t>
            </a:r>
            <a:r>
              <a:rPr lang="en-US" sz="1800" b="0" i="0" u="none" strike="noStrike" dirty="0">
                <a:effectLst/>
                <a:latin typeface="Open Sans" panose="020B0606030504020204" pitchFamily="34" charset="0"/>
              </a:rPr>
              <a:t>We had seven more hours </a:t>
            </a:r>
            <a:br>
              <a:rPr lang="en-US" sz="18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800" b="0" i="0" u="none" strike="noStrike" dirty="0">
                <a:effectLst/>
                <a:latin typeface="Open Sans" panose="020B0606030504020204" pitchFamily="34" charset="0"/>
              </a:rPr>
              <a:t>before our bed in the bluegrass would greet us </a:t>
            </a:r>
            <a:br>
              <a:rPr lang="en-US" sz="18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800" b="0" i="0" u="none" strike="noStrike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like</a:t>
            </a:r>
            <a:r>
              <a:rPr lang="en-US" sz="1800" b="0" i="0" u="none" strike="noStrike" dirty="0">
                <a:effectLst/>
                <a:latin typeface="Open Sans" panose="020B0606030504020204" pitchFamily="34" charset="0"/>
              </a:rPr>
              <a:t> some southern cousin we forgot we had. </a:t>
            </a:r>
            <a:endParaRPr lang="en-US" noProof="1">
              <a:highlight>
                <a:srgbClr val="FFFF00"/>
              </a:highlight>
            </a:endParaRPr>
          </a:p>
        </p:txBody>
      </p:sp>
      <p:sp>
        <p:nvSpPr>
          <p:cNvPr id="1042" name="Right Brace 1041" descr="Brace">
            <a:extLst>
              <a:ext uri="{FF2B5EF4-FFF2-40B4-BE49-F238E27FC236}">
                <a16:creationId xmlns:a16="http://schemas.microsoft.com/office/drawing/2014/main" id="{1F8783D4-2B90-485B-9CE9-87FAB22BE481}"/>
              </a:ext>
            </a:extLst>
          </p:cNvPr>
          <p:cNvSpPr/>
          <p:nvPr/>
        </p:nvSpPr>
        <p:spPr>
          <a:xfrm>
            <a:off x="5328889" y="13778724"/>
            <a:ext cx="204855" cy="1931536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1143126" y="4434840"/>
            <a:ext cx="3665723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000" b="1" dirty="0"/>
              <a:t>Ask these questions?</a:t>
            </a:r>
          </a:p>
          <a:p>
            <a:pPr algn="r"/>
            <a:endParaRPr lang="en-US" sz="2000" noProof="1"/>
          </a:p>
          <a:p>
            <a:pPr algn="r"/>
            <a:r>
              <a:rPr lang="en-US" sz="2000" noProof="1"/>
              <a:t>What does _____ taste like?</a:t>
            </a:r>
          </a:p>
          <a:p>
            <a:pPr algn="r"/>
            <a:r>
              <a:rPr lang="en-US" sz="2000" noProof="1"/>
              <a:t>What does _____ look like?</a:t>
            </a:r>
          </a:p>
          <a:p>
            <a:pPr algn="r"/>
            <a:r>
              <a:rPr lang="en-US" sz="2000" noProof="1"/>
              <a:t>What does _____ smell like?</a:t>
            </a:r>
          </a:p>
          <a:p>
            <a:pPr algn="r"/>
            <a:r>
              <a:rPr lang="en-US" sz="2000" noProof="1"/>
              <a:t>What does _____ feel like?</a:t>
            </a:r>
          </a:p>
          <a:p>
            <a:pPr algn="r"/>
            <a:r>
              <a:rPr lang="en-US" sz="2000" noProof="1"/>
              <a:t>What does _____ sound like?</a:t>
            </a:r>
          </a:p>
          <a:p>
            <a:pPr algn="r"/>
            <a:endParaRPr lang="en-US" sz="2000" noProof="1"/>
          </a:p>
          <a:p>
            <a:pPr algn="r"/>
            <a:r>
              <a:rPr lang="en-US" sz="3600" b="1" noProof="1"/>
              <a:t>And then ask why it does.</a:t>
            </a:r>
          </a:p>
          <a:p>
            <a:pPr algn="r"/>
            <a:endParaRPr lang="en-US" sz="2000" noProof="1"/>
          </a:p>
          <a:p>
            <a:pPr algn="r"/>
            <a:endParaRPr lang="en-US" sz="2000" noProof="1"/>
          </a:p>
          <a:p>
            <a:pPr algn="r"/>
            <a:endParaRPr lang="en-US" sz="4000" noProof="1"/>
          </a:p>
          <a:p>
            <a:pPr algn="r"/>
            <a:endParaRPr lang="en-US" sz="2000" noProof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84604C-6F7B-4E53-B331-84D9A3CB080A}"/>
              </a:ext>
            </a:extLst>
          </p:cNvPr>
          <p:cNvSpPr txBox="1"/>
          <p:nvPr/>
        </p:nvSpPr>
        <p:spPr>
          <a:xfrm>
            <a:off x="7392686" y="13468635"/>
            <a:ext cx="4690923" cy="2200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The sun is still down and maybe even downer.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Two owls, one white and one large-eared,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dive into a nothingness that is a field, night-beast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in the swoop-down, (the way we all have to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make a living). Let's be owls tonight, stay up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in the branches of ourselves, wide-eyed,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perched on the edge of euphoric plummet.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All your excellences are making me mouse,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but I will shush and remain the quiet flyer,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the one warm beast still coming to you in the dark </a:t>
            </a:r>
            <a:br>
              <a:rPr lang="en-US" sz="1100" dirty="0"/>
            </a:br>
            <a:r>
              <a:rPr lang="en-US" sz="1100" b="0" i="0" u="none" strike="noStrike" dirty="0">
                <a:effectLst/>
                <a:latin typeface="Open Sans" panose="020B0606030504020204" pitchFamily="34" charset="0"/>
              </a:rPr>
              <a:t>despite all those old, cold, claustrophobic stars. </a:t>
            </a:r>
            <a:br>
              <a:rPr lang="en-US" sz="1100" dirty="0"/>
            </a:br>
            <a:br>
              <a:rPr lang="en-US" sz="1100" dirty="0"/>
            </a:br>
            <a:r>
              <a:rPr lang="en-US" sz="1100" b="0" i="0" u="none" strike="noStrike" dirty="0">
                <a:solidFill>
                  <a:srgbClr val="2A92E5"/>
                </a:solidFill>
                <a:effectLst/>
                <a:latin typeface="Open Sans" panose="020B0606030504020204" pitchFamily="34" charset="0"/>
                <a:hlinkClick r:id="rId8"/>
              </a:rPr>
              <a:t>Ada Limón</a:t>
            </a:r>
            <a:endParaRPr lang="en-US" sz="1100" b="0" i="0" dirty="0">
              <a:solidFill>
                <a:srgbClr val="000000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4" name="AutoShape 2">
            <a:hlinkClick r:id="rId9"/>
            <a:extLst>
              <a:ext uri="{FF2B5EF4-FFF2-40B4-BE49-F238E27FC236}">
                <a16:creationId xmlns:a16="http://schemas.microsoft.com/office/drawing/2014/main" id="{8FDA4532-D5E6-4FD2-8F93-299F099B19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075" y="-12199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3">
            <a:hlinkClick r:id="rId10"/>
            <a:extLst>
              <a:ext uri="{FF2B5EF4-FFF2-40B4-BE49-F238E27FC236}">
                <a16:creationId xmlns:a16="http://schemas.microsoft.com/office/drawing/2014/main" id="{177B749D-25B9-45BB-8B6E-57C70BD562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075" y="-11909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>
            <a:hlinkClick r:id="rId11"/>
            <a:extLst>
              <a:ext uri="{FF2B5EF4-FFF2-40B4-BE49-F238E27FC236}">
                <a16:creationId xmlns:a16="http://schemas.microsoft.com/office/drawing/2014/main" id="{31887BA8-32CC-4763-852F-9C72BF1FB1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075" y="-11620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5">
            <a:hlinkClick r:id="rId12"/>
            <a:extLst>
              <a:ext uri="{FF2B5EF4-FFF2-40B4-BE49-F238E27FC236}">
                <a16:creationId xmlns:a16="http://schemas.microsoft.com/office/drawing/2014/main" id="{5164C234-0E6A-4FDD-875E-F9C387F82C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075" y="-11331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>
            <a:hlinkClick r:id="rId13"/>
            <a:extLst>
              <a:ext uri="{FF2B5EF4-FFF2-40B4-BE49-F238E27FC236}">
                <a16:creationId xmlns:a16="http://schemas.microsoft.com/office/drawing/2014/main" id="{8105EC62-92B8-41A0-A9DC-23341167D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075" y="-11041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7">
            <a:hlinkClick r:id="rId13"/>
            <a:extLst>
              <a:ext uri="{FF2B5EF4-FFF2-40B4-BE49-F238E27FC236}">
                <a16:creationId xmlns:a16="http://schemas.microsoft.com/office/drawing/2014/main" id="{BD0E4AFD-5F16-4C29-858D-27FB317CB2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075" y="-10752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6A77A3C-C274-48C7-A8C7-BCD0DC408A5C}"/>
              </a:ext>
            </a:extLst>
          </p:cNvPr>
          <p:cNvSpPr txBox="1"/>
          <p:nvPr/>
        </p:nvSpPr>
        <p:spPr>
          <a:xfrm>
            <a:off x="1446252" y="138217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effectLst/>
                <a:latin typeface="Open Sans" panose="020B0606030504020204" pitchFamily="34" charset="0"/>
              </a:rPr>
              <a:t>Let's be owls tonight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C3DDEB-5852-44F3-A2DC-8A1253245A28}"/>
              </a:ext>
            </a:extLst>
          </p:cNvPr>
          <p:cNvSpPr txBox="1"/>
          <p:nvPr/>
        </p:nvSpPr>
        <p:spPr>
          <a:xfrm>
            <a:off x="321859" y="13908135"/>
            <a:ext cx="546450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metaphor</a:t>
            </a:r>
            <a:endParaRPr lang="en-US" sz="9600" b="1" noProof="1">
              <a:solidFill>
                <a:srgbClr val="FF0000"/>
              </a:solidFill>
            </a:endParaRPr>
          </a:p>
        </p:txBody>
      </p:sp>
      <p:sp>
        <p:nvSpPr>
          <p:cNvPr id="110" name="Right Brace 109" descr="Brace">
            <a:extLst>
              <a:ext uri="{FF2B5EF4-FFF2-40B4-BE49-F238E27FC236}">
                <a16:creationId xmlns:a16="http://schemas.microsoft.com/office/drawing/2014/main" id="{F20BB1D5-89F3-466B-B07E-1AA7A30F77B3}"/>
              </a:ext>
            </a:extLst>
          </p:cNvPr>
          <p:cNvSpPr/>
          <p:nvPr/>
        </p:nvSpPr>
        <p:spPr>
          <a:xfrm>
            <a:off x="5487978" y="10486511"/>
            <a:ext cx="204855" cy="1931536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F8DF9-F74C-2D59-7C86-28B13E5E3158}"/>
              </a:ext>
            </a:extLst>
          </p:cNvPr>
          <p:cNvSpPr txBox="1"/>
          <p:nvPr/>
        </p:nvSpPr>
        <p:spPr>
          <a:xfrm>
            <a:off x="362507" y="15343214"/>
            <a:ext cx="6304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effectLst/>
                <a:latin typeface="Open Sans" panose="020B0606030504020204" pitchFamily="34" charset="0"/>
              </a:rPr>
              <a:t>All your excellences are making me mouse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A5E8EA-2CBD-2A8B-3D93-D92EE38CBBFC}"/>
              </a:ext>
            </a:extLst>
          </p:cNvPr>
          <p:cNvSpPr txBox="1"/>
          <p:nvPr/>
        </p:nvSpPr>
        <p:spPr>
          <a:xfrm>
            <a:off x="7004665" y="3545555"/>
            <a:ext cx="6304934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OH PLEASE, LET IT BE LIGHTNING</a:t>
            </a:r>
            <a:br>
              <a:rPr lang="en-US" sz="1200" dirty="0"/>
            </a:br>
            <a:r>
              <a:rPr lang="en-US" sz="1200" b="0" i="0" u="none" strike="noStrike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en-US" sz="1200" dirty="0"/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We were crossing the headwaters of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the Susquehanna River in our new car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we didn’t quite have the money for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but it was slick and silver and we named it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after the local strip club next to the car wash: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The Spearmint Rhino, and this wasn’t long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after your mother said she wasn’t sure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if one of your ancestors died in childbirth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or was struck by lightning, there just wasn’t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anyone left to set the story straight, and we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started to feel old. And it snowed. The ice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and salt and mud on the car made it look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like how we felt on the inside. The dog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was asleep on my lap. We had seven more hours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before our bed in the bluegrass would greet us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like some southern cousin we forgot we had.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Sometimes, you have to look around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at the life you’ve made and sort of nod at it,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like someone moving their head up and down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to a tune they like. New York City seemed years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away and all the radio stations had unfamiliar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call letters and talked about God, the one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that starts his name with a capital and wants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you not to get so naked all the time.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Sometimes, there seems to be a halfway point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between where you’ve been and everywhere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else, and we were there. All the trees were dead,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and the hills looked flat like in real bad landscape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paintings in some nowhere gallery off an interstate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but still, it looked kind of pretty. Not because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of the snow, but because you somehow found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 decent song on the dial and there you were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with your marvelous mouth, singing full-lunged,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driving full-speed into the gloomy thunderhead,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glittery and blazing and alive. And it didn’t matter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what was beyond us, or what came before us,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or what town we lived in, or where the money came from,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or what new night might leave us hungry and reeling,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we were simply going forward, riotous and windswept,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and all too willing to be struck by something shining </a:t>
            </a:r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and mad, and so furiously hot it could kill us.</a:t>
            </a:r>
          </a:p>
          <a:p>
            <a:pPr algn="l"/>
            <a:br>
              <a:rPr lang="en-US" sz="1200" b="0" i="0" u="none" strike="noStrike" dirty="0">
                <a:effectLst/>
                <a:latin typeface="Open Sans" panose="020B0606030504020204" pitchFamily="34" charset="0"/>
              </a:rPr>
            </a:br>
            <a:r>
              <a:rPr lang="en-US" sz="1200" b="0" i="0" u="none" strike="noStrike" dirty="0">
                <a:effectLst/>
                <a:latin typeface="Open Sans" panose="020B0606030504020204" pitchFamily="34" charset="0"/>
              </a:rPr>
              <a:t> </a:t>
            </a:r>
            <a:r>
              <a:rPr lang="en-US" sz="1200" b="0" i="0" u="none" strike="noStrike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Ada Limón, from </a:t>
            </a:r>
            <a:r>
              <a:rPr lang="en-US" sz="1200" b="0" i="1" u="none" strike="noStrike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Bright Dead Things</a:t>
            </a:r>
            <a:r>
              <a:rPr lang="en-US" sz="1200" b="0" i="0" u="none" strike="noStrike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(Milkweed Editions, 2015)</a:t>
            </a:r>
          </a:p>
        </p:txBody>
      </p:sp>
    </p:spTree>
    <p:extLst>
      <p:ext uri="{BB962C8B-B14F-4D97-AF65-F5344CB8AC3E}">
        <p14:creationId xmlns:p14="http://schemas.microsoft.com/office/powerpoint/2010/main" val="114373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852379fa-c5ab-42c0-a251-4347cf565c7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0E93491BE19418A2A61D3CFEE18CA" ma:contentTypeVersion="4" ma:contentTypeDescription="Create a new document." ma:contentTypeScope="" ma:versionID="f4498ad04009aa67e1c6fcc6a18369a2">
  <xsd:schema xmlns:xsd="http://www.w3.org/2001/XMLSchema" xmlns:xs="http://www.w3.org/2001/XMLSchema" xmlns:p="http://schemas.microsoft.com/office/2006/metadata/properties" xmlns:ns3="852379fa-c5ab-42c0-a251-4347cf565c7d" targetNamespace="http://schemas.microsoft.com/office/2006/metadata/properties" ma:root="true" ma:fieldsID="fd77908da5d7d827b687b804206ffd34" ns3:_="">
    <xsd:import namespace="852379fa-c5ab-42c0-a251-4347cf565c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379fa-c5ab-42c0-a251-4347cf565c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52E3BC-8108-4473-AF33-C93DA317E364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852379fa-c5ab-42c0-a251-4347cf565c7d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8DCC618-084E-430C-B457-3CD1B78A57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09F82C-8AB9-4DAD-ABB3-8CDE9A3994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379fa-c5ab-42c0-a251-4347cf565c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infographics poster</Template>
  <TotalTime>53</TotalTime>
  <Words>855</Words>
  <Application>Microsoft Macintosh PowerPoint</Application>
  <PresentationFormat>Custom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Abadi</vt:lpstr>
      <vt:lpstr>Abadi Extra Light</vt:lpstr>
      <vt:lpstr>Arial</vt:lpstr>
      <vt:lpstr>Calibri</vt:lpstr>
      <vt:lpstr>Comic Sans MS</vt:lpstr>
      <vt:lpstr>Open Sans</vt:lpstr>
      <vt:lpstr>Raleway</vt:lpstr>
      <vt:lpstr>Wingdings</vt:lpstr>
      <vt:lpstr>Office Theme</vt:lpstr>
      <vt:lpstr>Education Infographic</vt:lpstr>
      <vt:lpstr>Education Infographic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Infographic</dc:title>
  <dc:creator>Denise L Miller</dc:creator>
  <cp:lastModifiedBy>Denise L Miller</cp:lastModifiedBy>
  <cp:revision>3</cp:revision>
  <dcterms:created xsi:type="dcterms:W3CDTF">2020-09-16T16:57:10Z</dcterms:created>
  <dcterms:modified xsi:type="dcterms:W3CDTF">2023-01-26T21:38:59Z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0x0101005810E93491BE19418A2A61D3CFEE18CA</vt:lpwstr>
  </property>
</Properties>
</file>